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300" r:id="rId3"/>
    <p:sldId id="272" r:id="rId4"/>
    <p:sldId id="283" r:id="rId5"/>
    <p:sldId id="280" r:id="rId6"/>
    <p:sldId id="302" r:id="rId7"/>
    <p:sldId id="274" r:id="rId8"/>
    <p:sldId id="275" r:id="rId9"/>
    <p:sldId id="295" r:id="rId10"/>
    <p:sldId id="286" r:id="rId11"/>
    <p:sldId id="284" r:id="rId12"/>
    <p:sldId id="289" r:id="rId13"/>
    <p:sldId id="290" r:id="rId14"/>
    <p:sldId id="287" r:id="rId15"/>
    <p:sldId id="297" r:id="rId16"/>
    <p:sldId id="293" r:id="rId17"/>
    <p:sldId id="303" r:id="rId18"/>
    <p:sldId id="259" r:id="rId19"/>
    <p:sldId id="261" r:id="rId20"/>
    <p:sldId id="262" r:id="rId21"/>
    <p:sldId id="281" r:id="rId22"/>
    <p:sldId id="268" r:id="rId23"/>
    <p:sldId id="296" r:id="rId24"/>
    <p:sldId id="309" r:id="rId25"/>
    <p:sldId id="277" r:id="rId26"/>
    <p:sldId id="279" r:id="rId27"/>
    <p:sldId id="307" r:id="rId28"/>
    <p:sldId id="310" r:id="rId29"/>
    <p:sldId id="311" r:id="rId30"/>
    <p:sldId id="312" r:id="rId31"/>
    <p:sldId id="305" r:id="rId32"/>
    <p:sldId id="31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6" autoAdjust="0"/>
  </p:normalViewPr>
  <p:slideViewPr>
    <p:cSldViewPr>
      <p:cViewPr varScale="1">
        <p:scale>
          <a:sx n="80" d="100"/>
          <a:sy n="80" d="100"/>
        </p:scale>
        <p:origin x="-1542" y="-90"/>
      </p:cViewPr>
      <p:guideLst>
        <p:guide orient="horz" pos="2160"/>
        <p:guide pos="2880"/>
      </p:guideLst>
    </p:cSldViewPr>
  </p:slideViewPr>
  <p:outlineViewPr>
    <p:cViewPr>
      <p:scale>
        <a:sx n="33" d="100"/>
        <a:sy n="33" d="100"/>
      </p:scale>
      <p:origin x="18" y="17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750E1-A520-42D3-A547-04E2A6E35EDE}" type="datetimeFigureOut">
              <a:rPr lang="en-US" smtClean="0"/>
              <a:t>10/12/2014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2F28C-9315-4353-9F33-20325A7DA3CE}" type="slidenum">
              <a:rPr lang="en-US" smtClean="0"/>
              <a:t>‹#›</a:t>
            </a:fld>
            <a:endParaRPr lang="en-US"/>
          </a:p>
        </p:txBody>
      </p:sp>
    </p:spTree>
    <p:extLst>
      <p:ext uri="{BB962C8B-B14F-4D97-AF65-F5344CB8AC3E}">
        <p14:creationId xmlns:p14="http://schemas.microsoft.com/office/powerpoint/2010/main" val="326839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7F5607-3A01-483D-9ED2-7C9A7DE376D7}"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B5FAD-2F81-49B8-BED6-EFCF154A83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F5607-3A01-483D-9ED2-7C9A7DE376D7}"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B5FAD-2F81-49B8-BED6-EFCF154A83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F5607-3A01-483D-9ED2-7C9A7DE376D7}"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B5FAD-2F81-49B8-BED6-EFCF154A83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7F5607-3A01-483D-9ED2-7C9A7DE376D7}"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B5FAD-2F81-49B8-BED6-EFCF154A83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07F5607-3A01-483D-9ED2-7C9A7DE376D7}"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B5FAD-2F81-49B8-BED6-EFCF154A83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7F5607-3A01-483D-9ED2-7C9A7DE376D7}"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B5FAD-2F81-49B8-BED6-EFCF154A83C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7F5607-3A01-483D-9ED2-7C9A7DE376D7}" type="datetimeFigureOut">
              <a:rPr lang="en-US" smtClean="0"/>
              <a:t>10/12/2014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B5FAD-2F81-49B8-BED6-EFCF154A83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F5607-3A01-483D-9ED2-7C9A7DE376D7}" type="datetimeFigureOut">
              <a:rPr lang="en-US" smtClean="0"/>
              <a:t>10/12/2014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B5FAD-2F81-49B8-BED6-EFCF154A83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F5607-3A01-483D-9ED2-7C9A7DE376D7}" type="datetimeFigureOut">
              <a:rPr lang="en-US" smtClean="0"/>
              <a:t>10/12/2014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B5FAD-2F81-49B8-BED6-EFCF154A83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07F5607-3A01-483D-9ED2-7C9A7DE376D7}" type="datetimeFigureOut">
              <a:rPr lang="en-US" smtClean="0"/>
              <a:t>10/12/2014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83B5FAD-2F81-49B8-BED6-EFCF154A83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F5607-3A01-483D-9ED2-7C9A7DE376D7}"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B5FAD-2F81-49B8-BED6-EFCF154A83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07F5607-3A01-483D-9ED2-7C9A7DE376D7}" type="datetimeFigureOut">
              <a:rPr lang="en-US" smtClean="0"/>
              <a:t>10/12/2014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83B5FAD-2F81-49B8-BED6-EFCF154A83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188032" y="431179"/>
            <a:ext cx="5791944" cy="2738734"/>
          </a:xfrm>
        </p:spPr>
        <p:txBody>
          <a:bodyPr/>
          <a:lstStyle/>
          <a:p>
            <a:r>
              <a:rPr lang="en-US" sz="6000" dirty="0" smtClean="0">
                <a:latin typeface="AR DARLING" pitchFamily="2" charset="0"/>
              </a:rPr>
              <a:t>MYP PERSONAL PROJECT</a:t>
            </a:r>
            <a:endParaRPr lang="en-US" sz="6000" dirty="0">
              <a:latin typeface="AR DARLING" pitchFamily="2" charset="0"/>
            </a:endParaRPr>
          </a:p>
        </p:txBody>
      </p:sp>
      <p:sp>
        <p:nvSpPr>
          <p:cNvPr id="3" name="Subtitle 2"/>
          <p:cNvSpPr>
            <a:spLocks noGrp="1"/>
          </p:cNvSpPr>
          <p:nvPr>
            <p:ph type="subTitle" idx="1"/>
          </p:nvPr>
        </p:nvSpPr>
        <p:spPr/>
        <p:txBody>
          <a:bodyPr>
            <a:noAutofit/>
          </a:bodyPr>
          <a:lstStyle/>
          <a:p>
            <a:r>
              <a:rPr lang="en-US" sz="2000" dirty="0" smtClean="0">
                <a:latin typeface="AR CENA" pitchFamily="2" charset="0"/>
              </a:rPr>
              <a:t>An overview of the new guide</a:t>
            </a:r>
            <a:endParaRPr lang="en-US" sz="2000" dirty="0">
              <a:latin typeface="AR CENA" pitchFamily="2" charset="0"/>
            </a:endParaRPr>
          </a:p>
        </p:txBody>
      </p:sp>
    </p:spTree>
    <p:extLst>
      <p:ext uri="{BB962C8B-B14F-4D97-AF65-F5344CB8AC3E}">
        <p14:creationId xmlns:p14="http://schemas.microsoft.com/office/powerpoint/2010/main" val="4092428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47" y="152400"/>
            <a:ext cx="849015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201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 of the Personal project</a:t>
            </a:r>
            <a:endParaRPr lang="en-US" dirty="0"/>
          </a:p>
        </p:txBody>
      </p:sp>
      <p:sp>
        <p:nvSpPr>
          <p:cNvPr id="3" name="Content Placeholder 2"/>
          <p:cNvSpPr>
            <a:spLocks noGrp="1"/>
          </p:cNvSpPr>
          <p:nvPr>
            <p:ph idx="1"/>
          </p:nvPr>
        </p:nvSpPr>
        <p:spPr/>
        <p:txBody>
          <a:bodyPr>
            <a:normAutofit/>
          </a:bodyPr>
          <a:lstStyle/>
          <a:p>
            <a:r>
              <a:rPr lang="en-US" sz="4000" dirty="0" smtClean="0"/>
              <a:t>Inquiry…</a:t>
            </a:r>
          </a:p>
          <a:p>
            <a:r>
              <a:rPr lang="en-US" sz="4000" dirty="0"/>
              <a:t>	</a:t>
            </a:r>
            <a:r>
              <a:rPr lang="en-US" sz="4000" dirty="0" smtClean="0"/>
              <a:t>					Action…</a:t>
            </a:r>
          </a:p>
          <a:p>
            <a:endParaRPr lang="en-US" sz="4000" dirty="0" smtClean="0"/>
          </a:p>
          <a:p>
            <a:r>
              <a:rPr lang="en-US" sz="4000" dirty="0" smtClean="0"/>
              <a:t>Reflection…</a:t>
            </a:r>
            <a:endParaRPr lang="en-US" sz="4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529" y="812160"/>
            <a:ext cx="20478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38400"/>
            <a:ext cx="2628900" cy="168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3886200"/>
            <a:ext cx="3649472" cy="273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126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5632311"/>
          </a:xfrm>
          <a:prstGeom prst="rect">
            <a:avLst/>
          </a:prstGeom>
        </p:spPr>
        <p:txBody>
          <a:bodyPr wrap="square">
            <a:spAutoFit/>
          </a:bodyPr>
          <a:lstStyle/>
          <a:p>
            <a:r>
              <a:rPr lang="en-US" sz="2400" dirty="0"/>
              <a:t>Students must identify </a:t>
            </a:r>
            <a:r>
              <a:rPr lang="en-US" sz="2400" b="1" dirty="0" smtClean="0"/>
              <a:t>ONE</a:t>
            </a:r>
            <a:r>
              <a:rPr lang="en-US" sz="2400" dirty="0" smtClean="0"/>
              <a:t> </a:t>
            </a:r>
            <a:r>
              <a:rPr lang="en-US" sz="2400" dirty="0"/>
              <a:t>of </a:t>
            </a:r>
            <a:r>
              <a:rPr lang="en-US" sz="2400" dirty="0" smtClean="0"/>
              <a:t>the </a:t>
            </a:r>
            <a:r>
              <a:rPr lang="en-US" sz="2400" dirty="0"/>
              <a:t>global contexts for their </a:t>
            </a:r>
            <a:r>
              <a:rPr lang="en-US" sz="2400" dirty="0" smtClean="0"/>
              <a:t>project</a:t>
            </a:r>
            <a:r>
              <a:rPr lang="en-US" sz="2400" dirty="0"/>
              <a:t>, to establish the </a:t>
            </a:r>
            <a:r>
              <a:rPr lang="en-US" sz="2400" dirty="0" smtClean="0"/>
              <a:t>relevance of </a:t>
            </a:r>
            <a:r>
              <a:rPr lang="en-US" sz="2400" dirty="0"/>
              <a:t>their inquiry </a:t>
            </a:r>
            <a:endParaRPr lang="en-US" sz="2400" dirty="0" smtClean="0"/>
          </a:p>
          <a:p>
            <a:r>
              <a:rPr lang="en-US" sz="2400" b="1" dirty="0" smtClean="0"/>
              <a:t>(</a:t>
            </a:r>
            <a:r>
              <a:rPr lang="en-US" sz="2400" b="1" dirty="0"/>
              <a:t>why it matters).</a:t>
            </a:r>
          </a:p>
          <a:p>
            <a:endParaRPr lang="en-US" sz="2400" dirty="0" smtClean="0"/>
          </a:p>
          <a:p>
            <a:r>
              <a:rPr lang="en-US" sz="2400" dirty="0" smtClean="0"/>
              <a:t>Students should </a:t>
            </a:r>
            <a:r>
              <a:rPr lang="en-US" sz="2400" dirty="0"/>
              <a:t>consider the following </a:t>
            </a:r>
            <a:r>
              <a:rPr lang="en-US" sz="2400" dirty="0" smtClean="0"/>
              <a:t>when choosing a  </a:t>
            </a:r>
            <a:r>
              <a:rPr lang="en-US" sz="2400" dirty="0"/>
              <a:t>global context through which to focus </a:t>
            </a:r>
            <a:r>
              <a:rPr lang="en-US" sz="2400" dirty="0" smtClean="0"/>
              <a:t>their project</a:t>
            </a:r>
            <a:r>
              <a:rPr lang="en-US" sz="2400" dirty="0"/>
              <a:t>.</a:t>
            </a:r>
          </a:p>
          <a:p>
            <a:endParaRPr lang="en-US" sz="2400" dirty="0" smtClean="0"/>
          </a:p>
          <a:p>
            <a:r>
              <a:rPr lang="en-US" sz="2400" dirty="0" smtClean="0"/>
              <a:t>• </a:t>
            </a:r>
            <a:r>
              <a:rPr lang="en-US" sz="2400" b="1" dirty="0" smtClean="0"/>
              <a:t>What </a:t>
            </a:r>
            <a:r>
              <a:rPr lang="en-US" sz="2400" b="1" dirty="0"/>
              <a:t>do I</a:t>
            </a:r>
            <a:r>
              <a:rPr lang="en-US" sz="2400" dirty="0"/>
              <a:t> want to achieve through my personal project?</a:t>
            </a:r>
          </a:p>
          <a:p>
            <a:endParaRPr lang="en-US" sz="2400" dirty="0" smtClean="0"/>
          </a:p>
          <a:p>
            <a:r>
              <a:rPr lang="en-US" sz="2400" dirty="0" smtClean="0"/>
              <a:t>• </a:t>
            </a:r>
            <a:r>
              <a:rPr lang="en-US" sz="2400" b="1" dirty="0"/>
              <a:t>What do I want others </a:t>
            </a:r>
            <a:r>
              <a:rPr lang="en-US" sz="2400" dirty="0"/>
              <a:t>to understand through my work?</a:t>
            </a:r>
          </a:p>
          <a:p>
            <a:endParaRPr lang="en-US" sz="2400" dirty="0" smtClean="0"/>
          </a:p>
          <a:p>
            <a:r>
              <a:rPr lang="en-US" sz="2400" dirty="0" smtClean="0"/>
              <a:t>• </a:t>
            </a:r>
            <a:r>
              <a:rPr lang="en-US" sz="2400" b="1" dirty="0"/>
              <a:t>What impact </a:t>
            </a:r>
            <a:r>
              <a:rPr lang="en-US" sz="2400" dirty="0"/>
              <a:t>do I want my project to have?</a:t>
            </a:r>
          </a:p>
          <a:p>
            <a:endParaRPr lang="en-US" sz="2400" dirty="0" smtClean="0"/>
          </a:p>
          <a:p>
            <a:r>
              <a:rPr lang="en-US" sz="2400" dirty="0" smtClean="0"/>
              <a:t>• </a:t>
            </a:r>
            <a:r>
              <a:rPr lang="en-US" sz="2400" b="1" dirty="0"/>
              <a:t>How</a:t>
            </a:r>
            <a:r>
              <a:rPr lang="en-US" sz="2400" dirty="0"/>
              <a:t> can </a:t>
            </a:r>
            <a:r>
              <a:rPr lang="en-US" sz="2400" b="1" dirty="0"/>
              <a:t>a specific context </a:t>
            </a:r>
            <a:r>
              <a:rPr lang="en-US" sz="2400" dirty="0"/>
              <a:t>give </a:t>
            </a:r>
            <a:r>
              <a:rPr lang="en-US" sz="2400" b="1" dirty="0"/>
              <a:t>greater purpose </a:t>
            </a:r>
            <a:r>
              <a:rPr lang="en-US" sz="2400" dirty="0"/>
              <a:t>to my project?</a:t>
            </a:r>
          </a:p>
        </p:txBody>
      </p:sp>
    </p:spTree>
    <p:extLst>
      <p:ext uri="{BB962C8B-B14F-4D97-AF65-F5344CB8AC3E}">
        <p14:creationId xmlns:p14="http://schemas.microsoft.com/office/powerpoint/2010/main" val="681154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4884"/>
            <a:ext cx="5916140" cy="656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680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7520940" cy="685800"/>
          </a:xfrm>
        </p:spPr>
        <p:txBody>
          <a:bodyPr/>
          <a:lstStyle/>
          <a:p>
            <a:pPr algn="ctr"/>
            <a:r>
              <a:rPr lang="en-US" dirty="0" smtClean="0"/>
              <a:t>Global Contexts and the </a:t>
            </a:r>
            <a:br>
              <a:rPr lang="en-US" dirty="0" smtClean="0"/>
            </a:br>
            <a:r>
              <a:rPr lang="en-US" dirty="0" smtClean="0"/>
              <a:t>Personal Project</a:t>
            </a:r>
            <a:endParaRPr lang="en-US" dirty="0"/>
          </a:p>
        </p:txBody>
      </p:sp>
      <p:sp>
        <p:nvSpPr>
          <p:cNvPr id="3" name="Content Placeholder 2"/>
          <p:cNvSpPr>
            <a:spLocks noGrp="1"/>
          </p:cNvSpPr>
          <p:nvPr>
            <p:ph idx="1"/>
          </p:nvPr>
        </p:nvSpPr>
        <p:spPr>
          <a:xfrm>
            <a:off x="822960" y="1100628"/>
            <a:ext cx="7520940" cy="5376372"/>
          </a:xfrm>
        </p:spPr>
        <p:txBody>
          <a:bodyPr>
            <a:normAutofit/>
          </a:bodyPr>
          <a:lstStyle/>
          <a:p>
            <a:r>
              <a:rPr lang="en-US" sz="1800" dirty="0">
                <a:solidFill>
                  <a:srgbClr val="00B0F0"/>
                </a:solidFill>
              </a:rPr>
              <a:t>Global contexts direct learning towards independent and shared inquiry </a:t>
            </a:r>
            <a:r>
              <a:rPr lang="en-US" sz="1800" dirty="0" smtClean="0">
                <a:solidFill>
                  <a:srgbClr val="00B0F0"/>
                </a:solidFill>
              </a:rPr>
              <a:t>into</a:t>
            </a:r>
          </a:p>
          <a:p>
            <a:r>
              <a:rPr lang="en-US" sz="1800" dirty="0" smtClean="0">
                <a:solidFill>
                  <a:srgbClr val="00B0F0"/>
                </a:solidFill>
              </a:rPr>
              <a:t>our common </a:t>
            </a:r>
            <a:r>
              <a:rPr lang="en-US" sz="1800" dirty="0">
                <a:solidFill>
                  <a:srgbClr val="00B0F0"/>
                </a:solidFill>
              </a:rPr>
              <a:t>humanity </a:t>
            </a:r>
            <a:r>
              <a:rPr lang="en-US" sz="1800" dirty="0" smtClean="0">
                <a:solidFill>
                  <a:srgbClr val="00B0F0"/>
                </a:solidFill>
              </a:rPr>
              <a:t>and shared </a:t>
            </a:r>
            <a:r>
              <a:rPr lang="en-US" sz="1800" dirty="0">
                <a:solidFill>
                  <a:srgbClr val="00B0F0"/>
                </a:solidFill>
              </a:rPr>
              <a:t>guardianship of the planet. Using the </a:t>
            </a:r>
            <a:endParaRPr lang="en-US" sz="1800" dirty="0" smtClean="0">
              <a:solidFill>
                <a:srgbClr val="00B0F0"/>
              </a:solidFill>
            </a:endParaRPr>
          </a:p>
          <a:p>
            <a:r>
              <a:rPr lang="en-US" sz="1800" dirty="0" smtClean="0">
                <a:solidFill>
                  <a:srgbClr val="00B0F0"/>
                </a:solidFill>
              </a:rPr>
              <a:t>world </a:t>
            </a:r>
            <a:r>
              <a:rPr lang="en-US" sz="1800" dirty="0">
                <a:solidFill>
                  <a:srgbClr val="00B0F0"/>
                </a:solidFill>
              </a:rPr>
              <a:t>as </a:t>
            </a:r>
            <a:r>
              <a:rPr lang="en-US" sz="1800" dirty="0" smtClean="0">
                <a:solidFill>
                  <a:srgbClr val="00B0F0"/>
                </a:solidFill>
              </a:rPr>
              <a:t>the  broadest </a:t>
            </a:r>
            <a:r>
              <a:rPr lang="en-US" sz="1800" dirty="0">
                <a:solidFill>
                  <a:srgbClr val="00B0F0"/>
                </a:solidFill>
              </a:rPr>
              <a:t>context for learning, </a:t>
            </a:r>
            <a:endParaRPr lang="en-US" sz="1800" dirty="0" smtClean="0">
              <a:solidFill>
                <a:srgbClr val="00B0F0"/>
              </a:solidFill>
            </a:endParaRPr>
          </a:p>
          <a:p>
            <a:endParaRPr lang="en-US" b="0" dirty="0" smtClean="0"/>
          </a:p>
          <a:p>
            <a:r>
              <a:rPr lang="en-US" sz="2000" dirty="0" smtClean="0"/>
              <a:t>MYP </a:t>
            </a:r>
            <a:r>
              <a:rPr lang="en-US" sz="2000" dirty="0"/>
              <a:t>projects </a:t>
            </a:r>
            <a:r>
              <a:rPr lang="en-US" sz="2000" dirty="0" smtClean="0"/>
              <a:t>can develop </a:t>
            </a:r>
            <a:r>
              <a:rPr lang="en-US" sz="2000" dirty="0"/>
              <a:t>meaningful explorations of:</a:t>
            </a:r>
          </a:p>
          <a:p>
            <a:r>
              <a:rPr lang="en-US" sz="2000" b="0" dirty="0"/>
              <a:t>• identities and relationships</a:t>
            </a:r>
          </a:p>
          <a:p>
            <a:r>
              <a:rPr lang="en-US" sz="2000" b="0" dirty="0"/>
              <a:t>• orientation in space and time</a:t>
            </a:r>
          </a:p>
          <a:p>
            <a:r>
              <a:rPr lang="en-US" sz="2000" b="0" dirty="0"/>
              <a:t>• personal and cultural expression</a:t>
            </a:r>
          </a:p>
          <a:p>
            <a:r>
              <a:rPr lang="en-US" sz="2000" b="0" dirty="0"/>
              <a:t>• scientific and technical innovation</a:t>
            </a:r>
          </a:p>
          <a:p>
            <a:r>
              <a:rPr lang="en-US" sz="2000" b="0" dirty="0"/>
              <a:t>• globalization and sustainability</a:t>
            </a:r>
          </a:p>
          <a:p>
            <a:r>
              <a:rPr lang="en-US" sz="2000" b="0" dirty="0"/>
              <a:t>• fairness and development.</a:t>
            </a:r>
          </a:p>
        </p:txBody>
      </p:sp>
    </p:spTree>
    <p:extLst>
      <p:ext uri="{BB962C8B-B14F-4D97-AF65-F5344CB8AC3E}">
        <p14:creationId xmlns:p14="http://schemas.microsoft.com/office/powerpoint/2010/main" val="515565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471062"/>
              </p:ext>
            </p:extLst>
          </p:nvPr>
        </p:nvGraphicFramePr>
        <p:xfrm>
          <a:off x="152399" y="1447800"/>
          <a:ext cx="8839200" cy="3124200"/>
        </p:xfrm>
        <a:graphic>
          <a:graphicData uri="http://schemas.openxmlformats.org/drawingml/2006/table">
            <a:tbl>
              <a:tblPr firstRow="1" firstCol="1" bandRow="1">
                <a:tableStyleId>{5C22544A-7EE6-4342-B048-85BDC9FD1C3A}</a:tableStyleId>
              </a:tblPr>
              <a:tblGrid>
                <a:gridCol w="2209800"/>
                <a:gridCol w="2209800"/>
                <a:gridCol w="2209800"/>
                <a:gridCol w="2209800"/>
              </a:tblGrid>
              <a:tr h="380337">
                <a:tc>
                  <a:txBody>
                    <a:bodyPr/>
                    <a:lstStyle/>
                    <a:p>
                      <a:pPr marL="0" marR="0">
                        <a:lnSpc>
                          <a:spcPct val="115000"/>
                        </a:lnSpc>
                        <a:spcBef>
                          <a:spcPts val="0"/>
                        </a:spcBef>
                        <a:spcAft>
                          <a:spcPts val="0"/>
                        </a:spcAft>
                      </a:pPr>
                      <a:r>
                        <a:rPr lang="en-US" sz="1300" dirty="0">
                          <a:effectLst/>
                        </a:rPr>
                        <a:t>Topic</a:t>
                      </a:r>
                      <a:endParaRPr lang="en-US" sz="1000" dirty="0">
                        <a:effectLst/>
                        <a:latin typeface="Calibri"/>
                        <a:ea typeface="Calibri"/>
                        <a:cs typeface="Times New Roman"/>
                      </a:endParaRPr>
                    </a:p>
                  </a:txBody>
                  <a:tcPr marL="61652" marR="61652" marT="0" marB="0"/>
                </a:tc>
                <a:tc>
                  <a:txBody>
                    <a:bodyPr/>
                    <a:lstStyle/>
                    <a:p>
                      <a:pPr marL="0" marR="0">
                        <a:lnSpc>
                          <a:spcPct val="115000"/>
                        </a:lnSpc>
                        <a:spcBef>
                          <a:spcPts val="0"/>
                        </a:spcBef>
                        <a:spcAft>
                          <a:spcPts val="0"/>
                        </a:spcAft>
                      </a:pPr>
                      <a:r>
                        <a:rPr lang="en-US" sz="1300">
                          <a:effectLst/>
                        </a:rPr>
                        <a:t>Global Context</a:t>
                      </a:r>
                      <a:endParaRPr lang="en-US" sz="1000">
                        <a:effectLst/>
                        <a:latin typeface="Calibri"/>
                        <a:ea typeface="Calibri"/>
                        <a:cs typeface="Times New Roman"/>
                      </a:endParaRPr>
                    </a:p>
                  </a:txBody>
                  <a:tcPr marL="61652" marR="61652" marT="0" marB="0"/>
                </a:tc>
                <a:tc>
                  <a:txBody>
                    <a:bodyPr/>
                    <a:lstStyle/>
                    <a:p>
                      <a:pPr marL="0" marR="0">
                        <a:lnSpc>
                          <a:spcPct val="115000"/>
                        </a:lnSpc>
                        <a:spcBef>
                          <a:spcPts val="0"/>
                        </a:spcBef>
                        <a:spcAft>
                          <a:spcPts val="0"/>
                        </a:spcAft>
                      </a:pPr>
                      <a:r>
                        <a:rPr lang="en-US" sz="1300">
                          <a:effectLst/>
                        </a:rPr>
                        <a:t>Product/Outcome</a:t>
                      </a:r>
                      <a:endParaRPr lang="en-US" sz="1000">
                        <a:effectLst/>
                        <a:latin typeface="Calibri"/>
                        <a:ea typeface="Calibri"/>
                        <a:cs typeface="Times New Roman"/>
                      </a:endParaRPr>
                    </a:p>
                  </a:txBody>
                  <a:tcPr marL="61652" marR="61652" marT="0" marB="0"/>
                </a:tc>
                <a:tc>
                  <a:txBody>
                    <a:bodyPr/>
                    <a:lstStyle/>
                    <a:p>
                      <a:pPr marL="0" marR="0">
                        <a:lnSpc>
                          <a:spcPct val="115000"/>
                        </a:lnSpc>
                        <a:spcBef>
                          <a:spcPts val="0"/>
                        </a:spcBef>
                        <a:spcAft>
                          <a:spcPts val="0"/>
                        </a:spcAft>
                      </a:pPr>
                      <a:r>
                        <a:rPr lang="en-US" sz="1300">
                          <a:effectLst/>
                        </a:rPr>
                        <a:t>How will they achieve it?</a:t>
                      </a:r>
                      <a:endParaRPr lang="en-US" sz="1000">
                        <a:effectLst/>
                        <a:latin typeface="Calibri"/>
                        <a:ea typeface="Calibri"/>
                        <a:cs typeface="Times New Roman"/>
                      </a:endParaRPr>
                    </a:p>
                  </a:txBody>
                  <a:tcPr marL="61652" marR="61652" marT="0" marB="0"/>
                </a:tc>
              </a:tr>
              <a:tr h="2445027">
                <a:tc>
                  <a:txBody>
                    <a:bodyPr/>
                    <a:lstStyle/>
                    <a:p>
                      <a:pPr marL="0" marR="0">
                        <a:lnSpc>
                          <a:spcPct val="115000"/>
                        </a:lnSpc>
                        <a:spcBef>
                          <a:spcPts val="0"/>
                        </a:spcBef>
                        <a:spcAft>
                          <a:spcPts val="0"/>
                        </a:spcAft>
                      </a:pPr>
                      <a:endParaRPr lang="en-US" sz="1200" dirty="0" smtClean="0">
                        <a:effectLst/>
                      </a:endParaRPr>
                    </a:p>
                    <a:p>
                      <a:pPr marL="0" marR="0">
                        <a:lnSpc>
                          <a:spcPct val="115000"/>
                        </a:lnSpc>
                        <a:spcBef>
                          <a:spcPts val="0"/>
                        </a:spcBef>
                        <a:spcAft>
                          <a:spcPts val="0"/>
                        </a:spcAft>
                      </a:pPr>
                      <a:r>
                        <a:rPr lang="en-US" sz="1200" dirty="0" smtClean="0">
                          <a:effectLst/>
                        </a:rPr>
                        <a:t>Investigate </a:t>
                      </a:r>
                      <a:r>
                        <a:rPr lang="en-US" sz="1200" dirty="0">
                          <a:effectLst/>
                        </a:rPr>
                        <a:t>Human Trafficking of Teenage Girls in Croatia and Southern Europe: A Visual Presentation</a:t>
                      </a:r>
                      <a:endParaRPr lang="en-US" sz="1400" dirty="0">
                        <a:effectLst/>
                        <a:latin typeface="Calibri"/>
                        <a:ea typeface="Calibri"/>
                        <a:cs typeface="Times New Roman"/>
                      </a:endParaRPr>
                    </a:p>
                  </a:txBody>
                  <a:tcPr marL="61652" marR="61652" marT="0" marB="0"/>
                </a:tc>
                <a:tc>
                  <a:txBody>
                    <a:bodyPr/>
                    <a:lstStyle/>
                    <a:p>
                      <a:pPr marL="0" marR="0">
                        <a:lnSpc>
                          <a:spcPct val="115000"/>
                        </a:lnSpc>
                        <a:spcBef>
                          <a:spcPts val="0"/>
                        </a:spcBef>
                        <a:spcAft>
                          <a:spcPts val="0"/>
                        </a:spcAft>
                      </a:pPr>
                      <a:r>
                        <a:rPr lang="en-US" sz="1200" dirty="0">
                          <a:effectLst/>
                        </a:rPr>
                        <a:t>1. Globalization and Sustainability</a:t>
                      </a:r>
                      <a:endParaRPr lang="en-US" sz="1400" dirty="0">
                        <a:effectLst/>
                      </a:endParaRPr>
                    </a:p>
                    <a:p>
                      <a:pPr marL="0" marR="0">
                        <a:lnSpc>
                          <a:spcPct val="115000"/>
                        </a:lnSpc>
                        <a:spcBef>
                          <a:spcPts val="0"/>
                        </a:spcBef>
                        <a:spcAft>
                          <a:spcPts val="0"/>
                        </a:spcAft>
                      </a:pPr>
                      <a:r>
                        <a:rPr lang="en-US" sz="1200" dirty="0">
                          <a:effectLst/>
                        </a:rPr>
                        <a:t>2. Fairness and Development</a:t>
                      </a:r>
                      <a:endParaRPr lang="en-US" sz="1400" dirty="0">
                        <a:effectLst/>
                        <a:latin typeface="Calibri"/>
                        <a:ea typeface="Calibri"/>
                        <a:cs typeface="Times New Roman"/>
                      </a:endParaRPr>
                    </a:p>
                  </a:txBody>
                  <a:tcPr marL="61652" marR="61652" marT="0" marB="0"/>
                </a:tc>
                <a:tc>
                  <a:txBody>
                    <a:bodyPr/>
                    <a:lstStyle/>
                    <a:p>
                      <a:pPr marL="0" marR="0">
                        <a:lnSpc>
                          <a:spcPct val="115000"/>
                        </a:lnSpc>
                        <a:spcBef>
                          <a:spcPts val="0"/>
                        </a:spcBef>
                        <a:spcAft>
                          <a:spcPts val="0"/>
                        </a:spcAft>
                      </a:pPr>
                      <a:r>
                        <a:rPr lang="en-US" sz="1200" dirty="0">
                          <a:effectLst/>
                        </a:rPr>
                        <a:t>Brochure/Video/Slideshow to raise awareness of the dangers of this industry and safety rules to abide by </a:t>
                      </a:r>
                      <a:endParaRPr lang="en-US" sz="1400" dirty="0">
                        <a:effectLst/>
                        <a:latin typeface="Calibri"/>
                        <a:ea typeface="Calibri"/>
                        <a:cs typeface="Times New Roman"/>
                      </a:endParaRPr>
                    </a:p>
                  </a:txBody>
                  <a:tcPr marL="61652" marR="61652" marT="0" marB="0"/>
                </a:tc>
                <a:tc>
                  <a:txBody>
                    <a:bodyPr/>
                    <a:lstStyle/>
                    <a:p>
                      <a:pPr marL="342900" marR="0" lvl="0" indent="-342900">
                        <a:lnSpc>
                          <a:spcPct val="115000"/>
                        </a:lnSpc>
                        <a:spcBef>
                          <a:spcPts val="0"/>
                        </a:spcBef>
                        <a:spcAft>
                          <a:spcPts val="0"/>
                        </a:spcAft>
                        <a:buFont typeface="Symbol"/>
                        <a:buChar char=""/>
                      </a:pPr>
                      <a:r>
                        <a:rPr lang="en-US" sz="1200" dirty="0">
                          <a:effectLst/>
                        </a:rPr>
                        <a:t>Raise awareness through a campaign</a:t>
                      </a:r>
                      <a:endParaRPr lang="en-US" sz="1400" dirty="0">
                        <a:effectLst/>
                      </a:endParaRPr>
                    </a:p>
                    <a:p>
                      <a:pPr marL="342900" marR="0" lvl="0" indent="-342900">
                        <a:lnSpc>
                          <a:spcPct val="115000"/>
                        </a:lnSpc>
                        <a:spcBef>
                          <a:spcPts val="0"/>
                        </a:spcBef>
                        <a:spcAft>
                          <a:spcPts val="0"/>
                        </a:spcAft>
                        <a:buFont typeface="Symbol"/>
                        <a:buChar char=""/>
                      </a:pPr>
                      <a:r>
                        <a:rPr lang="en-US" sz="1200" dirty="0">
                          <a:effectLst/>
                        </a:rPr>
                        <a:t>Contact through local/regional organizations</a:t>
                      </a:r>
                      <a:endParaRPr lang="en-US" sz="1400" dirty="0">
                        <a:effectLst/>
                      </a:endParaRPr>
                    </a:p>
                    <a:p>
                      <a:pPr marL="342900" marR="0" lvl="0" indent="-342900">
                        <a:lnSpc>
                          <a:spcPct val="115000"/>
                        </a:lnSpc>
                        <a:spcBef>
                          <a:spcPts val="0"/>
                        </a:spcBef>
                        <a:spcAft>
                          <a:spcPts val="0"/>
                        </a:spcAft>
                        <a:buFont typeface="Symbol"/>
                        <a:buChar char=""/>
                      </a:pPr>
                      <a:r>
                        <a:rPr lang="en-US" sz="1200" dirty="0">
                          <a:effectLst/>
                        </a:rPr>
                        <a:t>Survey</a:t>
                      </a:r>
                      <a:endParaRPr lang="en-US" sz="1400" dirty="0">
                        <a:effectLst/>
                      </a:endParaRPr>
                    </a:p>
                    <a:p>
                      <a:pPr marL="342900" marR="0" lvl="0" indent="-342900">
                        <a:lnSpc>
                          <a:spcPct val="115000"/>
                        </a:lnSpc>
                        <a:spcBef>
                          <a:spcPts val="0"/>
                        </a:spcBef>
                        <a:spcAft>
                          <a:spcPts val="0"/>
                        </a:spcAft>
                        <a:buFont typeface="Symbol"/>
                        <a:buChar char=""/>
                      </a:pPr>
                      <a:r>
                        <a:rPr lang="en-US" sz="1200" dirty="0">
                          <a:effectLst/>
                        </a:rPr>
                        <a:t>Contact UN internationally and locally</a:t>
                      </a:r>
                      <a:endParaRPr lang="en-US" sz="1400" dirty="0">
                        <a:effectLst/>
                      </a:endParaRPr>
                    </a:p>
                    <a:p>
                      <a:pPr marL="342900" marR="0" lvl="0" indent="-342900">
                        <a:lnSpc>
                          <a:spcPct val="115000"/>
                        </a:lnSpc>
                        <a:spcBef>
                          <a:spcPts val="0"/>
                        </a:spcBef>
                        <a:spcAft>
                          <a:spcPts val="0"/>
                        </a:spcAft>
                        <a:buFont typeface="Symbol"/>
                        <a:buChar char=""/>
                      </a:pPr>
                      <a:r>
                        <a:rPr lang="en-US" sz="1200" dirty="0">
                          <a:effectLst/>
                        </a:rPr>
                        <a:t>Interview an aid organizer/expert in the field</a:t>
                      </a:r>
                      <a:endParaRPr lang="en-US" sz="1400" dirty="0">
                        <a:effectLst/>
                        <a:latin typeface="Calibri"/>
                        <a:ea typeface="Calibri"/>
                        <a:cs typeface="Times New Roman"/>
                      </a:endParaRPr>
                    </a:p>
                  </a:txBody>
                  <a:tcPr marL="61652" marR="61652" marT="0" marB="0"/>
                </a:tc>
              </a:tr>
              <a:tr h="298836">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652" marR="61652"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652" marR="61652" marT="0" marB="0"/>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1652" marR="61652" marT="0" marB="0"/>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1652" marR="61652" marT="0" marB="0"/>
                </a:tc>
              </a:tr>
            </a:tbl>
          </a:graphicData>
        </a:graphic>
      </p:graphicFrame>
      <p:sp>
        <p:nvSpPr>
          <p:cNvPr id="3" name="Rectangle 1"/>
          <p:cNvSpPr>
            <a:spLocks noChangeArrowheads="1"/>
          </p:cNvSpPr>
          <p:nvPr/>
        </p:nvSpPr>
        <p:spPr bwMode="auto">
          <a:xfrm>
            <a:off x="2666999" y="931135"/>
            <a:ext cx="33528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Sample Personal Project Topic Outline</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2898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Approaches to learning</a:t>
            </a:r>
            <a:endParaRPr lang="en-US" dirty="0"/>
          </a:p>
        </p:txBody>
      </p:sp>
      <p:sp>
        <p:nvSpPr>
          <p:cNvPr id="3" name="Content Placeholder 2"/>
          <p:cNvSpPr>
            <a:spLocks noGrp="1"/>
          </p:cNvSpPr>
          <p:nvPr>
            <p:ph idx="1"/>
          </p:nvPr>
        </p:nvSpPr>
        <p:spPr/>
        <p:txBody>
          <a:bodyPr/>
          <a:lstStyle/>
          <a:p>
            <a:pPr>
              <a:buAutoNum type="arabicPeriod"/>
            </a:pPr>
            <a:r>
              <a:rPr lang="en-US" b="0" dirty="0" smtClean="0">
                <a:latin typeface="Comic Sans MS" pitchFamily="66" charset="0"/>
              </a:rPr>
              <a:t>MYP </a:t>
            </a:r>
            <a:r>
              <a:rPr lang="en-US" b="0" dirty="0">
                <a:latin typeface="Comic Sans MS" pitchFamily="66" charset="0"/>
              </a:rPr>
              <a:t>projects are culminating activities through which students present, </a:t>
            </a:r>
            <a:endParaRPr lang="en-US" b="0" dirty="0" smtClean="0">
              <a:latin typeface="Comic Sans MS" pitchFamily="66" charset="0"/>
            </a:endParaRPr>
          </a:p>
          <a:p>
            <a:pPr marL="0" indent="0"/>
            <a:r>
              <a:rPr lang="en-US" b="0" dirty="0" smtClean="0">
                <a:latin typeface="Comic Sans MS" pitchFamily="66" charset="0"/>
              </a:rPr>
              <a:t>       in a truly personal </a:t>
            </a:r>
            <a:r>
              <a:rPr lang="en-US" b="0" dirty="0">
                <a:latin typeface="Comic Sans MS" pitchFamily="66" charset="0"/>
              </a:rPr>
              <a:t>way, </a:t>
            </a:r>
            <a:r>
              <a:rPr lang="en-US" b="0" dirty="0" smtClean="0">
                <a:latin typeface="Comic Sans MS" pitchFamily="66" charset="0"/>
              </a:rPr>
              <a:t>their development </a:t>
            </a:r>
            <a:r>
              <a:rPr lang="en-US" b="0" dirty="0">
                <a:latin typeface="Comic Sans MS" pitchFamily="66" charset="0"/>
              </a:rPr>
              <a:t>of ATL skills</a:t>
            </a:r>
            <a:r>
              <a:rPr lang="en-US" b="0" dirty="0" smtClean="0">
                <a:latin typeface="Comic Sans MS" pitchFamily="66" charset="0"/>
              </a:rPr>
              <a:t>.</a:t>
            </a:r>
          </a:p>
          <a:p>
            <a:r>
              <a:rPr lang="en-US" b="0" dirty="0" smtClean="0">
                <a:latin typeface="Comic Sans MS" pitchFamily="66" charset="0"/>
              </a:rPr>
              <a:t>2. Amongst other things: students should </a:t>
            </a:r>
            <a:r>
              <a:rPr lang="en-US" b="0" dirty="0">
                <a:latin typeface="Comic Sans MS" pitchFamily="66" charset="0"/>
              </a:rPr>
              <a:t>demonstrate how they have met </a:t>
            </a:r>
            <a:r>
              <a:rPr lang="en-US" b="0" dirty="0" smtClean="0">
                <a:latin typeface="Comic Sans MS" pitchFamily="66" charset="0"/>
              </a:rPr>
              <a:t>the objectives  through </a:t>
            </a:r>
            <a:r>
              <a:rPr lang="en-US" b="0" dirty="0">
                <a:latin typeface="Comic Sans MS" pitchFamily="66" charset="0"/>
              </a:rPr>
              <a:t>their presentation or report at </a:t>
            </a:r>
            <a:r>
              <a:rPr lang="en-US" b="0" dirty="0" smtClean="0">
                <a:latin typeface="Comic Sans MS" pitchFamily="66" charset="0"/>
              </a:rPr>
              <a:t>the end </a:t>
            </a:r>
            <a:r>
              <a:rPr lang="en-US" b="0" dirty="0">
                <a:latin typeface="Comic Sans MS" pitchFamily="66" charset="0"/>
              </a:rPr>
              <a:t>of the project. </a:t>
            </a:r>
            <a:endParaRPr lang="en-US" b="0" dirty="0" smtClean="0">
              <a:latin typeface="Comic Sans MS" pitchFamily="66" charset="0"/>
            </a:endParaRPr>
          </a:p>
          <a:p>
            <a:r>
              <a:rPr lang="en-US" b="0" dirty="0" smtClean="0">
                <a:latin typeface="Comic Sans MS" pitchFamily="66" charset="0"/>
              </a:rPr>
              <a:t>3. They are expected </a:t>
            </a:r>
            <a:r>
              <a:rPr lang="en-US" b="0" dirty="0">
                <a:latin typeface="Comic Sans MS" pitchFamily="66" charset="0"/>
              </a:rPr>
              <a:t>to </a:t>
            </a:r>
            <a:r>
              <a:rPr lang="en-US" b="0" dirty="0" smtClean="0">
                <a:latin typeface="Comic Sans MS" pitchFamily="66" charset="0"/>
              </a:rPr>
              <a:t>communicate </a:t>
            </a:r>
            <a:r>
              <a:rPr lang="en-US" b="0" dirty="0">
                <a:latin typeface="Comic Sans MS" pitchFamily="66" charset="0"/>
              </a:rPr>
              <a:t>clearly, accurately and appropriately, </a:t>
            </a:r>
            <a:endParaRPr lang="en-US" b="0" dirty="0" smtClean="0">
              <a:latin typeface="Comic Sans MS" pitchFamily="66" charset="0"/>
            </a:endParaRPr>
          </a:p>
          <a:p>
            <a:r>
              <a:rPr lang="en-US" b="0" dirty="0" smtClean="0">
                <a:latin typeface="Comic Sans MS" pitchFamily="66" charset="0"/>
              </a:rPr>
              <a:t>      utilizing communication</a:t>
            </a:r>
            <a:r>
              <a:rPr lang="en-US" b="0" dirty="0">
                <a:latin typeface="Comic Sans MS" pitchFamily="66" charset="0"/>
              </a:rPr>
              <a:t>, </a:t>
            </a:r>
            <a:r>
              <a:rPr lang="en-US" b="0" dirty="0" smtClean="0">
                <a:latin typeface="Comic Sans MS" pitchFamily="66" charset="0"/>
              </a:rPr>
              <a:t>organization </a:t>
            </a:r>
            <a:r>
              <a:rPr lang="en-US" b="0" dirty="0">
                <a:latin typeface="Comic Sans MS" pitchFamily="66" charset="0"/>
              </a:rPr>
              <a:t>and reflection as ATL skills</a:t>
            </a:r>
            <a:r>
              <a:rPr lang="en-US" b="0" dirty="0" smtClean="0"/>
              <a:t>.</a:t>
            </a:r>
          </a:p>
          <a:p>
            <a:endParaRPr lang="en-US" b="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06132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064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 y="0"/>
            <a:ext cx="9140184" cy="686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417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AR DARLING" pitchFamily="2" charset="0"/>
              </a:rPr>
              <a:t>THE PROCESS JOURNAL</a:t>
            </a:r>
            <a:endParaRPr lang="en-US" sz="4000" dirty="0">
              <a:latin typeface="AR DARLING" pitchFamily="2" charset="0"/>
            </a:endParaRPr>
          </a:p>
        </p:txBody>
      </p:sp>
      <p:pic>
        <p:nvPicPr>
          <p:cNvPr id="1026" name="Picture 2" descr="C:\Users\Owner\AppData\Local\Microsoft\Windows\Temporary Internet Files\Content.IE5\QTILOCS1\MC900113480[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505200"/>
            <a:ext cx="2675519" cy="1479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1143000"/>
            <a:ext cx="7467600" cy="2523768"/>
          </a:xfrm>
          <a:prstGeom prst="rect">
            <a:avLst/>
          </a:prstGeom>
          <a:noFill/>
        </p:spPr>
        <p:txBody>
          <a:bodyPr wrap="square" rtlCol="0">
            <a:spAutoFit/>
          </a:bodyPr>
          <a:lstStyle/>
          <a:p>
            <a:pPr marL="285750" indent="-285750">
              <a:buFont typeface="Arial" pitchFamily="34" charset="0"/>
              <a:buChar char="•"/>
            </a:pPr>
            <a:r>
              <a:rPr lang="en-US" sz="2800" b="1" dirty="0" smtClean="0"/>
              <a:t>Can be different formats</a:t>
            </a:r>
          </a:p>
          <a:p>
            <a:pPr marL="285750" indent="-285750">
              <a:buFont typeface="Arial" pitchFamily="34" charset="0"/>
              <a:buChar char="•"/>
            </a:pPr>
            <a:r>
              <a:rPr lang="en-US" sz="2800" b="1" dirty="0" smtClean="0"/>
              <a:t>Incorporates ATL skills</a:t>
            </a:r>
          </a:p>
          <a:p>
            <a:pPr marL="285750" indent="-285750">
              <a:buFont typeface="Arial" pitchFamily="34" charset="0"/>
              <a:buChar char="•"/>
            </a:pPr>
            <a:r>
              <a:rPr lang="en-US" sz="2800" b="1" dirty="0" smtClean="0"/>
              <a:t>Used throughout process to record ideas, planning, reflections</a:t>
            </a:r>
          </a:p>
          <a:p>
            <a:pPr marL="285750" indent="-285750">
              <a:buFont typeface="Arial" pitchFamily="34" charset="0"/>
              <a:buChar char="•"/>
            </a:pPr>
            <a:endParaRPr lang="en-US" sz="2800" dirty="0" smtClean="0"/>
          </a:p>
          <a:p>
            <a:endParaRPr lang="en-US" dirty="0"/>
          </a:p>
        </p:txBody>
      </p:sp>
    </p:spTree>
    <p:extLst>
      <p:ext uri="{BB962C8B-B14F-4D97-AF65-F5344CB8AC3E}">
        <p14:creationId xmlns:p14="http://schemas.microsoft.com/office/powerpoint/2010/main" val="2259513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 DARLING" pitchFamily="2" charset="0"/>
              </a:rPr>
              <a:t>THE PRODUCT OR OUTCOME</a:t>
            </a:r>
          </a:p>
        </p:txBody>
      </p:sp>
      <p:sp>
        <p:nvSpPr>
          <p:cNvPr id="3" name="Content Placeholder 2"/>
          <p:cNvSpPr>
            <a:spLocks noGrp="1"/>
          </p:cNvSpPr>
          <p:nvPr>
            <p:ph idx="1"/>
          </p:nvPr>
        </p:nvSpPr>
        <p:spPr>
          <a:xfrm>
            <a:off x="762000" y="1100628"/>
            <a:ext cx="7581900" cy="3395172"/>
          </a:xfrm>
        </p:spPr>
        <p:txBody>
          <a:bodyPr>
            <a:normAutofit/>
          </a:bodyPr>
          <a:lstStyle/>
          <a:p>
            <a:pPr>
              <a:buFont typeface="Arial" pitchFamily="34" charset="0"/>
              <a:buChar char="•"/>
            </a:pPr>
            <a:r>
              <a:rPr lang="en-US" sz="2800" dirty="0"/>
              <a:t>A representation of the project</a:t>
            </a:r>
          </a:p>
          <a:p>
            <a:pPr>
              <a:buFont typeface="Arial" pitchFamily="34" charset="0"/>
              <a:buChar char="•"/>
            </a:pPr>
            <a:r>
              <a:rPr lang="en-US" sz="2800" dirty="0"/>
              <a:t>Can be different formats: video, website, event, essay, creation, performance, work of art, </a:t>
            </a:r>
            <a:r>
              <a:rPr lang="en-US" sz="2800" dirty="0" err="1"/>
              <a:t>etc</a:t>
            </a:r>
            <a:endParaRPr lang="en-US" sz="2800" dirty="0"/>
          </a:p>
          <a:p>
            <a:pPr>
              <a:buFont typeface="Arial" pitchFamily="34" charset="0"/>
              <a:buChar char="•"/>
            </a:pPr>
            <a:r>
              <a:rPr lang="en-US" sz="2800" dirty="0" smtClean="0"/>
              <a:t>Assessed </a:t>
            </a:r>
            <a:r>
              <a:rPr lang="en-US" sz="2800" dirty="0"/>
              <a:t>by </a:t>
            </a:r>
            <a:r>
              <a:rPr lang="en-US" sz="2800" dirty="0" smtClean="0"/>
              <a:t>supervisor…standardization used but ultimately supervisor makes the final decision</a:t>
            </a:r>
            <a:endParaRPr lang="en-US" sz="2800" dirty="0"/>
          </a:p>
        </p:txBody>
      </p:sp>
      <p:pic>
        <p:nvPicPr>
          <p:cNvPr id="3074" name="Picture 2" descr="C:\Users\Owner\AppData\Local\Microsoft\Windows\Temporary Internet Files\Content.IE5\6BDAH7BX\MC9000897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799" y="3997062"/>
            <a:ext cx="2049851" cy="240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1628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3687" r="13687"/>
          <a:stretch>
            <a:fillRect/>
          </a:stretch>
        </p:blipFill>
        <p:spPr>
          <a:xfrm>
            <a:off x="1905000" y="427149"/>
            <a:ext cx="6793504" cy="4678251"/>
          </a:xfrm>
        </p:spPr>
      </p:pic>
      <p:sp>
        <p:nvSpPr>
          <p:cNvPr id="8" name="Title 7"/>
          <p:cNvSpPr>
            <a:spLocks noGrp="1"/>
          </p:cNvSpPr>
          <p:nvPr>
            <p:ph type="title"/>
          </p:nvPr>
        </p:nvSpPr>
        <p:spPr>
          <a:xfrm rot="19140000">
            <a:off x="982315" y="1804562"/>
            <a:ext cx="5631082" cy="1355031"/>
          </a:xfrm>
        </p:spPr>
        <p:txBody>
          <a:bodyPr>
            <a:normAutofit fontScale="90000"/>
          </a:bodyPr>
          <a:lstStyle/>
          <a:p>
            <a:r>
              <a:rPr lang="en-US" sz="8000" dirty="0" smtClean="0"/>
              <a:t>        </a:t>
            </a:r>
            <a:br>
              <a:rPr lang="en-US" sz="8000" dirty="0" smtClean="0"/>
            </a:br>
            <a:r>
              <a:rPr lang="en-US" sz="8000" dirty="0"/>
              <a:t/>
            </a:r>
            <a:br>
              <a:rPr lang="en-US" sz="8000" dirty="0"/>
            </a:br>
            <a:r>
              <a:rPr lang="en-US" sz="8000" dirty="0" smtClean="0"/>
              <a:t>     FOCUS</a:t>
            </a:r>
            <a:endParaRPr lang="en-US" sz="8000" dirty="0"/>
          </a:p>
        </p:txBody>
      </p:sp>
      <p:sp>
        <p:nvSpPr>
          <p:cNvPr id="3" name="Content Placeholder 2"/>
          <p:cNvSpPr>
            <a:spLocks noGrp="1"/>
          </p:cNvSpPr>
          <p:nvPr>
            <p:ph type="body" sz="half" idx="2"/>
          </p:nvPr>
        </p:nvSpPr>
        <p:spPr>
          <a:xfrm>
            <a:off x="1219200" y="4557578"/>
            <a:ext cx="6162030" cy="1904865"/>
          </a:xfrm>
        </p:spPr>
        <p:txBody>
          <a:bodyPr>
            <a:normAutofit fontScale="62500" lnSpcReduction="20000"/>
          </a:bodyPr>
          <a:lstStyle/>
          <a:p>
            <a:endParaRPr lang="en-US" sz="3200" dirty="0" smtClean="0"/>
          </a:p>
          <a:p>
            <a:endParaRPr lang="en-US" sz="3200" dirty="0" smtClean="0"/>
          </a:p>
          <a:p>
            <a:r>
              <a:rPr lang="en-US" sz="3200" dirty="0" smtClean="0"/>
              <a:t>“</a:t>
            </a:r>
            <a:r>
              <a:rPr lang="en-US" sz="3200" dirty="0"/>
              <a:t>People think focus means saying yes to the thing you’ve got to focus on. But that’s not what it means at all. It means saying no to the hundred other good ideas that there are. You have to pick carefully.” Steve </a:t>
            </a:r>
            <a:r>
              <a:rPr lang="en-US" sz="3200" dirty="0" smtClean="0"/>
              <a:t>Jobs</a:t>
            </a:r>
            <a:endParaRPr lang="en-US" sz="3200" dirty="0"/>
          </a:p>
        </p:txBody>
      </p:sp>
      <p:sp>
        <p:nvSpPr>
          <p:cNvPr id="5" name="TextBox 4"/>
          <p:cNvSpPr txBox="1"/>
          <p:nvPr/>
        </p:nvSpPr>
        <p:spPr>
          <a:xfrm>
            <a:off x="1600200" y="5510011"/>
            <a:ext cx="7239000" cy="914400"/>
          </a:xfrm>
          <a:prstGeom prst="rect">
            <a:avLst/>
          </a:prstGeom>
          <a:noFill/>
        </p:spPr>
        <p:txBody>
          <a:bodyPr wrap="square" rtlCol="0">
            <a:spAutoFit/>
          </a:bodyPr>
          <a:lstStyle/>
          <a:p>
            <a:endParaRPr lang="en-US" dirty="0">
              <a:solidFill>
                <a:srgbClr val="000000"/>
              </a:solidFill>
            </a:endParaRPr>
          </a:p>
        </p:txBody>
      </p:sp>
      <p:sp>
        <p:nvSpPr>
          <p:cNvPr id="6" name="TextBox 5"/>
          <p:cNvSpPr txBox="1"/>
          <p:nvPr/>
        </p:nvSpPr>
        <p:spPr>
          <a:xfrm>
            <a:off x="1714500" y="5306709"/>
            <a:ext cx="7010400" cy="1085045"/>
          </a:xfrm>
          <a:prstGeom prst="rect">
            <a:avLst/>
          </a:prstGeom>
          <a:noFill/>
        </p:spPr>
        <p:txBody>
          <a:bodyPr wrap="square" rtlCol="0">
            <a:spAutoFit/>
          </a:bodyPr>
          <a:lstStyle/>
          <a:p>
            <a:endParaRPr lang="en-US" dirty="0">
              <a:solidFill>
                <a:srgbClr val="000000"/>
              </a:solidFill>
            </a:endParaRPr>
          </a:p>
        </p:txBody>
      </p:sp>
    </p:spTree>
    <p:extLst>
      <p:ext uri="{BB962C8B-B14F-4D97-AF65-F5344CB8AC3E}">
        <p14:creationId xmlns:p14="http://schemas.microsoft.com/office/powerpoint/2010/main" val="2168438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AR DARLING" pitchFamily="2" charset="0"/>
              </a:rPr>
              <a:t>THE REPORT </a:t>
            </a:r>
            <a:endParaRPr lang="en-US" sz="4400" dirty="0">
              <a:latin typeface="AR DARLING" pitchFamily="2" charset="0"/>
            </a:endParaRPr>
          </a:p>
        </p:txBody>
      </p:sp>
      <p:sp>
        <p:nvSpPr>
          <p:cNvPr id="3" name="Content Placeholder 2"/>
          <p:cNvSpPr>
            <a:spLocks noGrp="1"/>
          </p:cNvSpPr>
          <p:nvPr>
            <p:ph idx="1"/>
          </p:nvPr>
        </p:nvSpPr>
        <p:spPr>
          <a:xfrm>
            <a:off x="822960" y="1100628"/>
            <a:ext cx="7520940" cy="4004772"/>
          </a:xfrm>
        </p:spPr>
        <p:txBody>
          <a:bodyPr>
            <a:normAutofit fontScale="92500"/>
          </a:bodyPr>
          <a:lstStyle/>
          <a:p>
            <a:pPr>
              <a:buFont typeface="Arial" pitchFamily="34" charset="0"/>
              <a:buChar char="•"/>
            </a:pPr>
            <a:r>
              <a:rPr lang="en-US" sz="3200" dirty="0" smtClean="0"/>
              <a:t>Aims to inform as clearly and succinctly as possible.</a:t>
            </a:r>
          </a:p>
          <a:p>
            <a:pPr>
              <a:buFont typeface="Arial" pitchFamily="34" charset="0"/>
              <a:buChar char="•"/>
            </a:pPr>
            <a:r>
              <a:rPr lang="en-US" sz="3200" dirty="0" smtClean="0"/>
              <a:t>Student reflects on and records the process</a:t>
            </a:r>
          </a:p>
          <a:p>
            <a:pPr marL="0" indent="0"/>
            <a:r>
              <a:rPr lang="en-US" sz="3200" dirty="0" smtClean="0"/>
              <a:t>Can be different formats – written or spoken</a:t>
            </a:r>
          </a:p>
          <a:p>
            <a:pPr>
              <a:buFont typeface="Arial" pitchFamily="34" charset="0"/>
              <a:buChar char="•"/>
            </a:pPr>
            <a:r>
              <a:rPr lang="en-US" sz="3200" dirty="0" smtClean="0"/>
              <a:t>written report min 1500, max 3500 words</a:t>
            </a:r>
          </a:p>
          <a:p>
            <a:pPr>
              <a:buFont typeface="Arial" pitchFamily="34" charset="0"/>
              <a:buChar char="•"/>
            </a:pPr>
            <a:r>
              <a:rPr lang="en-US" sz="3200" dirty="0" smtClean="0"/>
              <a:t>Visual/film 13-15 minutes</a:t>
            </a:r>
          </a:p>
          <a:p>
            <a:pPr>
              <a:buFont typeface="Arial" pitchFamily="34" charset="0"/>
              <a:buChar char="•"/>
            </a:pPr>
            <a:endParaRPr lang="en-US" sz="3200" dirty="0" smtClean="0"/>
          </a:p>
          <a:p>
            <a:endParaRPr lang="en-US" dirty="0"/>
          </a:p>
        </p:txBody>
      </p:sp>
      <p:pic>
        <p:nvPicPr>
          <p:cNvPr id="4098" name="Picture 2" descr="C:\Users\Owner\AppData\Local\Microsoft\Windows\Temporary Internet Files\Content.IE5\SHCFYIEU\MC9000482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419295"/>
            <a:ext cx="1763878" cy="198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5852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
            </a:r>
            <a:br>
              <a:rPr lang="en-US" dirty="0" smtClean="0"/>
            </a:br>
            <a:r>
              <a:rPr lang="en-US" dirty="0"/>
              <a:t> </a:t>
            </a:r>
            <a:r>
              <a:rPr lang="en-US" dirty="0" smtClean="0"/>
              <a:t>  </a:t>
            </a:r>
            <a:endParaRPr lang="en-US" dirty="0"/>
          </a:p>
        </p:txBody>
      </p:sp>
      <p:sp>
        <p:nvSpPr>
          <p:cNvPr id="3" name="Content Placeholder 2"/>
          <p:cNvSpPr>
            <a:spLocks noGrp="1"/>
          </p:cNvSpPr>
          <p:nvPr>
            <p:ph idx="1"/>
          </p:nvPr>
        </p:nvSpPr>
        <p:spPr>
          <a:xfrm>
            <a:off x="533400" y="3048000"/>
            <a:ext cx="7620000" cy="3019887"/>
          </a:xfrm>
        </p:spPr>
        <p:txBody>
          <a:bodyPr>
            <a:normAutofit fontScale="92500"/>
          </a:bodyPr>
          <a:lstStyle/>
          <a:p>
            <a:r>
              <a:rPr lang="en-US" b="0" dirty="0" smtClean="0"/>
              <a:t>Students </a:t>
            </a:r>
            <a:r>
              <a:rPr lang="en-US" b="0" dirty="0"/>
              <a:t>and their </a:t>
            </a:r>
            <a:r>
              <a:rPr lang="en-US" b="0" dirty="0" smtClean="0"/>
              <a:t>supervisors must </a:t>
            </a:r>
            <a:r>
              <a:rPr lang="en-US" b="0" dirty="0"/>
              <a:t>use the academic honesty form provided by the </a:t>
            </a:r>
            <a:r>
              <a:rPr lang="en-US" b="0" dirty="0" smtClean="0"/>
              <a:t>IB. </a:t>
            </a:r>
          </a:p>
          <a:p>
            <a:r>
              <a:rPr lang="en-US" b="0" dirty="0" smtClean="0"/>
              <a:t>Add meeting </a:t>
            </a:r>
            <a:r>
              <a:rPr lang="en-US" b="0" dirty="0"/>
              <a:t>dates and the main points </a:t>
            </a:r>
            <a:r>
              <a:rPr lang="en-US" b="0" dirty="0" smtClean="0"/>
              <a:t>discussed</a:t>
            </a:r>
          </a:p>
          <a:p>
            <a:r>
              <a:rPr lang="en-US" b="0" dirty="0" smtClean="0"/>
              <a:t>Declare </a:t>
            </a:r>
            <a:r>
              <a:rPr lang="en-US" b="0" dirty="0"/>
              <a:t>the academic honesty of </a:t>
            </a:r>
            <a:r>
              <a:rPr lang="en-US" b="0" dirty="0" smtClean="0"/>
              <a:t>the work</a:t>
            </a:r>
            <a:r>
              <a:rPr lang="en-US" b="0" dirty="0"/>
              <a:t>.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88"/>
            <a:ext cx="3886200" cy="277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357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AR DARLING" pitchFamily="2" charset="0"/>
              </a:rPr>
              <a:t/>
            </a:r>
            <a:br>
              <a:rPr lang="en-US" sz="4800" dirty="0" smtClean="0">
                <a:latin typeface="AR DARLING" pitchFamily="2" charset="0"/>
              </a:rPr>
            </a:br>
            <a:r>
              <a:rPr lang="en-US" sz="4800" dirty="0" smtClean="0">
                <a:latin typeface="AR DARLING" pitchFamily="2" charset="0"/>
              </a:rPr>
              <a:t>REMINDER to students</a:t>
            </a:r>
            <a:endParaRPr lang="en-US" sz="4800" dirty="0">
              <a:latin typeface="AR DARLING" pitchFamily="2" charset="0"/>
            </a:endParaRPr>
          </a:p>
        </p:txBody>
      </p:sp>
      <p:sp>
        <p:nvSpPr>
          <p:cNvPr id="3" name="Content Placeholder 2"/>
          <p:cNvSpPr>
            <a:spLocks noGrp="1"/>
          </p:cNvSpPr>
          <p:nvPr>
            <p:ph idx="1"/>
          </p:nvPr>
        </p:nvSpPr>
        <p:spPr>
          <a:xfrm>
            <a:off x="838200" y="1828800"/>
            <a:ext cx="7520940" cy="3352800"/>
          </a:xfrm>
        </p:spPr>
        <p:txBody>
          <a:bodyPr>
            <a:noAutofit/>
          </a:bodyPr>
          <a:lstStyle/>
          <a:p>
            <a:pPr>
              <a:buFont typeface="Arial" pitchFamily="34" charset="0"/>
              <a:buChar char="•"/>
            </a:pPr>
            <a:r>
              <a:rPr lang="en-US" sz="3600" dirty="0" smtClean="0"/>
              <a:t>Review the AUP</a:t>
            </a:r>
          </a:p>
          <a:p>
            <a:pPr>
              <a:buFont typeface="Arial" pitchFamily="34" charset="0"/>
              <a:buChar char="•"/>
            </a:pPr>
            <a:r>
              <a:rPr lang="en-US" sz="3600" dirty="0" smtClean="0"/>
              <a:t>Ensure they use MLA format when referencing sources</a:t>
            </a:r>
          </a:p>
          <a:p>
            <a:pPr>
              <a:buFont typeface="Arial" pitchFamily="34" charset="0"/>
              <a:buChar char="•"/>
            </a:pPr>
            <a:r>
              <a:rPr lang="en-US" sz="3600" dirty="0" smtClean="0"/>
              <a:t>Stress academic honesty – seriousness of plagiarism</a:t>
            </a:r>
            <a:endParaRPr lang="en-US" sz="3600" dirty="0"/>
          </a:p>
        </p:txBody>
      </p:sp>
    </p:spTree>
    <p:extLst>
      <p:ext uri="{BB962C8B-B14F-4D97-AF65-F5344CB8AC3E}">
        <p14:creationId xmlns:p14="http://schemas.microsoft.com/office/powerpoint/2010/main" val="1353131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ASSESSMENT CRITERIA</a:t>
            </a:r>
            <a:endParaRPr lang="en-US" dirty="0"/>
          </a:p>
        </p:txBody>
      </p:sp>
      <p:sp>
        <p:nvSpPr>
          <p:cNvPr id="3" name="Content Placeholder 2"/>
          <p:cNvSpPr>
            <a:spLocks noGrp="1"/>
          </p:cNvSpPr>
          <p:nvPr>
            <p:ph idx="1"/>
          </p:nvPr>
        </p:nvSpPr>
        <p:spPr/>
        <p:txBody>
          <a:bodyPr>
            <a:normAutofit fontScale="92500"/>
          </a:bodyPr>
          <a:lstStyle/>
          <a:p>
            <a:r>
              <a:rPr lang="en-US" b="0" dirty="0"/>
              <a:t>Assessment for the MYP personal project is criterion-related, based on four </a:t>
            </a:r>
            <a:r>
              <a:rPr lang="en-US" b="0" dirty="0" smtClean="0"/>
              <a:t>equally </a:t>
            </a:r>
          </a:p>
          <a:p>
            <a:r>
              <a:rPr lang="en-US" b="0" dirty="0" smtClean="0"/>
              <a:t>weighted assessment criteria</a:t>
            </a:r>
            <a:r>
              <a:rPr lang="en-US" b="0" dirty="0"/>
              <a:t>.</a:t>
            </a:r>
          </a:p>
          <a:p>
            <a:pPr>
              <a:lnSpc>
                <a:spcPct val="200000"/>
              </a:lnSpc>
            </a:pPr>
            <a:r>
              <a:rPr lang="en-US" dirty="0">
                <a:solidFill>
                  <a:srgbClr val="0070C0"/>
                </a:solidFill>
              </a:rPr>
              <a:t>Criterion A </a:t>
            </a:r>
            <a:r>
              <a:rPr lang="en-US" dirty="0" smtClean="0">
                <a:solidFill>
                  <a:srgbClr val="0070C0"/>
                </a:solidFill>
              </a:rPr>
              <a:t>   Investigating 			Maximum </a:t>
            </a:r>
            <a:r>
              <a:rPr lang="en-US" dirty="0">
                <a:solidFill>
                  <a:srgbClr val="0070C0"/>
                </a:solidFill>
              </a:rPr>
              <a:t>8</a:t>
            </a:r>
          </a:p>
          <a:p>
            <a:pPr>
              <a:lnSpc>
                <a:spcPct val="200000"/>
              </a:lnSpc>
            </a:pPr>
            <a:r>
              <a:rPr lang="en-US" dirty="0">
                <a:solidFill>
                  <a:schemeClr val="accent2">
                    <a:lumMod val="50000"/>
                  </a:schemeClr>
                </a:solidFill>
              </a:rPr>
              <a:t>Criterion B </a:t>
            </a:r>
            <a:r>
              <a:rPr lang="en-US" dirty="0" smtClean="0">
                <a:solidFill>
                  <a:schemeClr val="accent2">
                    <a:lumMod val="50000"/>
                  </a:schemeClr>
                </a:solidFill>
              </a:rPr>
              <a:t>   Planning 				Maximum </a:t>
            </a:r>
            <a:r>
              <a:rPr lang="en-US" dirty="0">
                <a:solidFill>
                  <a:schemeClr val="accent2">
                    <a:lumMod val="50000"/>
                  </a:schemeClr>
                </a:solidFill>
              </a:rPr>
              <a:t>8</a:t>
            </a:r>
          </a:p>
          <a:p>
            <a:pPr>
              <a:lnSpc>
                <a:spcPct val="200000"/>
              </a:lnSpc>
            </a:pPr>
            <a:r>
              <a:rPr lang="en-US" dirty="0">
                <a:solidFill>
                  <a:srgbClr val="7030A0"/>
                </a:solidFill>
              </a:rPr>
              <a:t>Criterion C </a:t>
            </a:r>
            <a:r>
              <a:rPr lang="en-US" dirty="0" smtClean="0">
                <a:solidFill>
                  <a:srgbClr val="7030A0"/>
                </a:solidFill>
              </a:rPr>
              <a:t>   Taking </a:t>
            </a:r>
            <a:r>
              <a:rPr lang="en-US" dirty="0">
                <a:solidFill>
                  <a:srgbClr val="7030A0"/>
                </a:solidFill>
              </a:rPr>
              <a:t>action </a:t>
            </a:r>
            <a:r>
              <a:rPr lang="en-US" dirty="0" smtClean="0">
                <a:solidFill>
                  <a:srgbClr val="7030A0"/>
                </a:solidFill>
              </a:rPr>
              <a:t>			Maximum </a:t>
            </a:r>
            <a:r>
              <a:rPr lang="en-US" dirty="0">
                <a:solidFill>
                  <a:srgbClr val="7030A0"/>
                </a:solidFill>
              </a:rPr>
              <a:t>8</a:t>
            </a:r>
          </a:p>
          <a:p>
            <a:pPr>
              <a:lnSpc>
                <a:spcPct val="200000"/>
              </a:lnSpc>
            </a:pPr>
            <a:r>
              <a:rPr lang="en-US" dirty="0">
                <a:solidFill>
                  <a:srgbClr val="FF0000"/>
                </a:solidFill>
              </a:rPr>
              <a:t>Criterion D </a:t>
            </a:r>
            <a:r>
              <a:rPr lang="en-US" dirty="0" smtClean="0">
                <a:solidFill>
                  <a:srgbClr val="FF0000"/>
                </a:solidFill>
              </a:rPr>
              <a:t>   Reflecting 			Maximum </a:t>
            </a:r>
            <a:r>
              <a:rPr lang="en-US" dirty="0">
                <a:solidFill>
                  <a:srgbClr val="FF0000"/>
                </a:solidFill>
              </a:rPr>
              <a:t>8</a:t>
            </a:r>
          </a:p>
          <a:p>
            <a:pPr>
              <a:lnSpc>
                <a:spcPct val="200000"/>
              </a:lnSpc>
            </a:pPr>
            <a:r>
              <a:rPr lang="en-US" sz="1800" dirty="0"/>
              <a:t>MYP personal projects must address all strands of all four assessment criteria.</a:t>
            </a:r>
          </a:p>
        </p:txBody>
      </p:sp>
    </p:spTree>
    <p:extLst>
      <p:ext uri="{BB962C8B-B14F-4D97-AF65-F5344CB8AC3E}">
        <p14:creationId xmlns:p14="http://schemas.microsoft.com/office/powerpoint/2010/main" val="651156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10" y="-97665"/>
            <a:ext cx="9339397"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3810000"/>
            <a:ext cx="62484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84037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SUPERVISOR’S ROLE</a:t>
            </a:r>
            <a:endParaRPr lang="en-US" dirty="0"/>
          </a:p>
        </p:txBody>
      </p:sp>
      <p:sp>
        <p:nvSpPr>
          <p:cNvPr id="3" name="Content Placeholder 2"/>
          <p:cNvSpPr>
            <a:spLocks noGrp="1"/>
          </p:cNvSpPr>
          <p:nvPr>
            <p:ph idx="1"/>
          </p:nvPr>
        </p:nvSpPr>
        <p:spPr/>
        <p:txBody>
          <a:bodyPr>
            <a:normAutofit/>
          </a:bodyPr>
          <a:lstStyle/>
          <a:p>
            <a:r>
              <a:rPr lang="en-US" sz="2000" b="0" dirty="0" smtClean="0"/>
              <a:t>• </a:t>
            </a:r>
            <a:r>
              <a:rPr lang="en-US" sz="2000" dirty="0" smtClean="0"/>
              <a:t>make sure </a:t>
            </a:r>
            <a:r>
              <a:rPr lang="en-US" sz="2000" b="0" dirty="0" smtClean="0"/>
              <a:t>the chosen MYP project topic satisfies appropriate </a:t>
            </a:r>
            <a:r>
              <a:rPr lang="en-US" sz="2000" dirty="0" smtClean="0"/>
              <a:t>legal and ethical standards </a:t>
            </a:r>
            <a:r>
              <a:rPr lang="en-US" sz="2000" b="0" dirty="0" smtClean="0"/>
              <a:t>with regard to health and safety, confidentiality, human rights, animal welfare and environmental issues</a:t>
            </a:r>
          </a:p>
          <a:p>
            <a:r>
              <a:rPr lang="en-US" sz="2000" b="0" dirty="0" smtClean="0"/>
              <a:t>• </a:t>
            </a:r>
            <a:r>
              <a:rPr lang="en-US" sz="2000" dirty="0" smtClean="0"/>
              <a:t>provide guidance </a:t>
            </a:r>
            <a:r>
              <a:rPr lang="en-US" sz="2000" b="0" dirty="0" smtClean="0"/>
              <a:t>to students in the process and completion of the project</a:t>
            </a:r>
          </a:p>
          <a:p>
            <a:r>
              <a:rPr lang="en-US" sz="2000" b="0" dirty="0" smtClean="0"/>
              <a:t>• </a:t>
            </a:r>
            <a:r>
              <a:rPr lang="en-US" sz="2000" dirty="0" smtClean="0"/>
              <a:t>confirm the authenticity </a:t>
            </a:r>
            <a:r>
              <a:rPr lang="en-US" sz="2000" b="0" dirty="0" smtClean="0"/>
              <a:t>of the work submitted</a:t>
            </a:r>
          </a:p>
          <a:p>
            <a:r>
              <a:rPr lang="en-US" sz="2000" b="0" dirty="0" smtClean="0"/>
              <a:t>• </a:t>
            </a:r>
            <a:r>
              <a:rPr lang="en-US" sz="2000" dirty="0"/>
              <a:t>assess</a:t>
            </a:r>
            <a:r>
              <a:rPr lang="en-US" sz="2000" b="0" dirty="0"/>
              <a:t> the MYP project </a:t>
            </a:r>
            <a:r>
              <a:rPr lang="en-US" sz="2000" dirty="0"/>
              <a:t>using the </a:t>
            </a:r>
            <a:r>
              <a:rPr lang="en-US" sz="2000" dirty="0" smtClean="0"/>
              <a:t>Personal Project criteria</a:t>
            </a:r>
            <a:endParaRPr lang="en-US" sz="2000" b="0" dirty="0"/>
          </a:p>
          <a:p>
            <a:r>
              <a:rPr lang="en-US" sz="2000" dirty="0"/>
              <a:t>• participate </a:t>
            </a:r>
            <a:r>
              <a:rPr lang="en-US" sz="2000" b="0" dirty="0"/>
              <a:t>in the standardization of assessment process established by the school</a:t>
            </a:r>
          </a:p>
        </p:txBody>
      </p:sp>
    </p:spTree>
    <p:extLst>
      <p:ext uri="{BB962C8B-B14F-4D97-AF65-F5344CB8AC3E}">
        <p14:creationId xmlns:p14="http://schemas.microsoft.com/office/powerpoint/2010/main" val="3744887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Role of the Librarian</a:t>
            </a:r>
            <a:endParaRPr lang="en-US" dirty="0"/>
          </a:p>
        </p:txBody>
      </p:sp>
      <p:sp>
        <p:nvSpPr>
          <p:cNvPr id="3" name="Content Placeholder 2"/>
          <p:cNvSpPr>
            <a:spLocks noGrp="1"/>
          </p:cNvSpPr>
          <p:nvPr>
            <p:ph idx="1"/>
          </p:nvPr>
        </p:nvSpPr>
        <p:spPr/>
        <p:txBody>
          <a:bodyPr>
            <a:noAutofit/>
          </a:bodyPr>
          <a:lstStyle/>
          <a:p>
            <a:pPr>
              <a:lnSpc>
                <a:spcPct val="250000"/>
              </a:lnSpc>
            </a:pPr>
            <a:r>
              <a:rPr lang="en-US" sz="2000" b="0" dirty="0" smtClean="0"/>
              <a:t>As well as outside specialists and teachers the </a:t>
            </a:r>
            <a:r>
              <a:rPr lang="en-US" sz="2000" dirty="0" smtClean="0"/>
              <a:t>librarian</a:t>
            </a:r>
            <a:r>
              <a:rPr lang="en-US" sz="2000" b="0" dirty="0" smtClean="0"/>
              <a:t> is </a:t>
            </a:r>
            <a:r>
              <a:rPr lang="en-US" sz="2000" b="0" dirty="0"/>
              <a:t>a </a:t>
            </a:r>
            <a:r>
              <a:rPr lang="en-US" sz="2000" dirty="0"/>
              <a:t>key resource</a:t>
            </a:r>
            <a:r>
              <a:rPr lang="en-US" sz="2000" b="0" dirty="0"/>
              <a:t> </a:t>
            </a:r>
            <a:r>
              <a:rPr lang="en-US" sz="2000" b="0" dirty="0" smtClean="0"/>
              <a:t>for students in the  </a:t>
            </a:r>
            <a:r>
              <a:rPr lang="en-US" sz="2000" b="0" dirty="0"/>
              <a:t>process of completing the </a:t>
            </a:r>
            <a:r>
              <a:rPr lang="en-US" sz="2000" b="0" dirty="0" smtClean="0"/>
              <a:t>project.</a:t>
            </a:r>
          </a:p>
          <a:p>
            <a:pPr>
              <a:lnSpc>
                <a:spcPct val="250000"/>
              </a:lnSpc>
            </a:pPr>
            <a:r>
              <a:rPr lang="en-US" sz="2000" b="0" dirty="0" smtClean="0"/>
              <a:t>The </a:t>
            </a:r>
            <a:r>
              <a:rPr lang="en-US" sz="2000" dirty="0"/>
              <a:t>librarian</a:t>
            </a:r>
            <a:r>
              <a:rPr lang="en-US" sz="2000" b="0" dirty="0"/>
              <a:t> </a:t>
            </a:r>
            <a:r>
              <a:rPr lang="en-US" sz="2000" b="0" dirty="0" smtClean="0"/>
              <a:t>is able </a:t>
            </a:r>
            <a:r>
              <a:rPr lang="en-US" sz="2000" b="0" dirty="0"/>
              <a:t>to assist students with </a:t>
            </a:r>
            <a:r>
              <a:rPr lang="en-US" sz="2000" dirty="0"/>
              <a:t>research skills </a:t>
            </a:r>
            <a:r>
              <a:rPr lang="en-US" sz="2000" b="0" dirty="0"/>
              <a:t>and with locating </a:t>
            </a:r>
            <a:r>
              <a:rPr lang="en-US" sz="2000" b="0" dirty="0" smtClean="0"/>
              <a:t>and sourcing </a:t>
            </a:r>
            <a:r>
              <a:rPr lang="en-US" sz="2000" b="0" dirty="0"/>
              <a:t>resources, as </a:t>
            </a:r>
            <a:r>
              <a:rPr lang="en-US" sz="2000" b="0" dirty="0" smtClean="0"/>
              <a:t>well  </a:t>
            </a:r>
            <a:r>
              <a:rPr lang="en-US" sz="2000" dirty="0" smtClean="0"/>
              <a:t>helping with </a:t>
            </a:r>
            <a:r>
              <a:rPr lang="en-US" sz="2000" b="0" dirty="0" smtClean="0"/>
              <a:t>areas </a:t>
            </a:r>
            <a:r>
              <a:rPr lang="en-US" sz="2000" b="0" dirty="0"/>
              <a:t>such as </a:t>
            </a:r>
            <a:r>
              <a:rPr lang="en-US" sz="2000" dirty="0"/>
              <a:t>referencing and completing bibliographies</a:t>
            </a:r>
            <a:r>
              <a:rPr lang="en-US" sz="2000" b="0" dirty="0"/>
              <a:t>.</a:t>
            </a:r>
            <a:endParaRPr lang="en-US" sz="2000" dirty="0"/>
          </a:p>
        </p:txBody>
      </p:sp>
    </p:spTree>
    <p:extLst>
      <p:ext uri="{BB962C8B-B14F-4D97-AF65-F5344CB8AC3E}">
        <p14:creationId xmlns:p14="http://schemas.microsoft.com/office/powerpoint/2010/main" val="3740952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AR DARLING" pitchFamily="2" charset="0"/>
              </a:rPr>
              <a:t>MYP 5 THIS YEAR</a:t>
            </a:r>
            <a:endParaRPr lang="en-US" sz="5400" dirty="0">
              <a:latin typeface="AR DARLING" pitchFamily="2" charset="0"/>
            </a:endParaRPr>
          </a:p>
        </p:txBody>
      </p:sp>
      <p:sp>
        <p:nvSpPr>
          <p:cNvPr id="3" name="Content Placeholder 2"/>
          <p:cNvSpPr>
            <a:spLocks noGrp="1"/>
          </p:cNvSpPr>
          <p:nvPr>
            <p:ph idx="1"/>
          </p:nvPr>
        </p:nvSpPr>
        <p:spPr/>
        <p:txBody>
          <a:bodyPr>
            <a:normAutofit/>
          </a:bodyPr>
          <a:lstStyle/>
          <a:p>
            <a:pPr marL="571500" indent="-571500">
              <a:buFont typeface="Arial" pitchFamily="34" charset="0"/>
              <a:buChar char="•"/>
            </a:pPr>
            <a:r>
              <a:rPr lang="en-US" sz="3600" dirty="0" smtClean="0"/>
              <a:t>There are 40 students</a:t>
            </a:r>
          </a:p>
          <a:p>
            <a:pPr marL="571500" indent="-571500">
              <a:buFont typeface="Arial" pitchFamily="34" charset="0"/>
              <a:buChar char="•"/>
            </a:pPr>
            <a:r>
              <a:rPr lang="en-US" sz="3600" dirty="0" smtClean="0">
                <a:solidFill>
                  <a:schemeClr val="accent2">
                    <a:lumMod val="75000"/>
                  </a:schemeClr>
                </a:solidFill>
              </a:rPr>
              <a:t>Supervisors from Georgian and English Departments will be used</a:t>
            </a:r>
          </a:p>
          <a:p>
            <a:pPr marL="571500" indent="-571500">
              <a:buFont typeface="Arial" pitchFamily="34" charset="0"/>
              <a:buChar char="•"/>
            </a:pPr>
            <a:r>
              <a:rPr lang="en-US" sz="3600" dirty="0" smtClean="0"/>
              <a:t>Preferably no more than 2 students per supervisor</a:t>
            </a:r>
            <a:endParaRPr lang="en-US" sz="3600" dirty="0"/>
          </a:p>
        </p:txBody>
      </p:sp>
      <p:pic>
        <p:nvPicPr>
          <p:cNvPr id="7170" name="Picture 2" descr="C:\Users\Owner\AppData\Local\Microsoft\Windows\Temporary Internet Files\Content.IE5\QTILOCS1\MP9003875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86200"/>
            <a:ext cx="1905000" cy="253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573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762000"/>
            <a:ext cx="6629400" cy="2862322"/>
          </a:xfrm>
          <a:prstGeom prst="rect">
            <a:avLst/>
          </a:prstGeom>
        </p:spPr>
        <p:txBody>
          <a:bodyPr wrap="square">
            <a:spAutoFit/>
          </a:bodyPr>
          <a:lstStyle/>
          <a:p>
            <a:pPr lvl="0" algn="ctr" fontAlgn="base">
              <a:spcBef>
                <a:spcPct val="0"/>
              </a:spcBef>
              <a:spcAft>
                <a:spcPct val="0"/>
              </a:spcAft>
            </a:pPr>
            <a:r>
              <a:rPr kumimoji="0" lang="en-US" sz="6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Academic </a:t>
            </a:r>
            <a:r>
              <a:rPr kumimoji="0" lang="en-US" sz="6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Honesty </a:t>
            </a:r>
          </a:p>
          <a:p>
            <a:pPr lvl="0" algn="ctr" fontAlgn="base">
              <a:spcBef>
                <a:spcPct val="0"/>
              </a:spcBef>
              <a:spcAft>
                <a:spcPct val="0"/>
              </a:spcAft>
            </a:pPr>
            <a:r>
              <a:rPr kumimoji="0" lang="en-US" sz="6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the Personal Project</a:t>
            </a:r>
            <a:endParaRPr kumimoji="0" lang="en-US" sz="60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970808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Plagi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838200"/>
            <a:ext cx="3514283" cy="36663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32290" y="-225517"/>
            <a:ext cx="4927017"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Academic Honesty in the Personal Project</a:t>
            </a:r>
            <a:endParaRPr kumimoji="0" lang="en-US"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When researching a piece of work questions students can ask:</a:t>
            </a:r>
            <a:endParaRPr kumimoji="0" lang="en-US"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1" i="0" u="none" strike="noStrike" cap="none" normalizeH="0" baseline="0" dirty="0" smtClean="0">
              <a:ln>
                <a:noFill/>
              </a:ln>
              <a:solidFill>
                <a:srgbClr val="FF0000"/>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0000"/>
                </a:solidFill>
                <a:effectLst/>
                <a:latin typeface="+mj-lt"/>
                <a:ea typeface="Calibri" pitchFamily="34" charset="0"/>
                <a:cs typeface="Times New Roman" pitchFamily="18" charset="0"/>
              </a:rPr>
              <a:t>When is using someone else’s work or ideas RESPECTFUL and when is it PLAGIARISM?</a:t>
            </a:r>
            <a:endParaRPr kumimoji="0" lang="en-US"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1F497D"/>
                </a:solidFill>
                <a:effectLst/>
                <a:latin typeface="+mj-lt"/>
                <a:ea typeface="Calibri" pitchFamily="34" charset="0"/>
                <a:cs typeface="Times New Roman" pitchFamily="18" charset="0"/>
              </a:rPr>
              <a:t>Can research help me to better   </a:t>
            </a:r>
            <a:endParaRPr kumimoji="0" lang="en-US"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F497D"/>
                </a:solidFill>
                <a:effectLst/>
                <a:latin typeface="+mj-lt"/>
                <a:ea typeface="Calibri" pitchFamily="34" charset="0"/>
                <a:cs typeface="Times New Roman" pitchFamily="18" charset="0"/>
              </a:rPr>
              <a:t>        understand perspectives?</a:t>
            </a:r>
            <a:endParaRPr kumimoji="0" lang="en-US"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What is the line between respecting    </a:t>
            </a:r>
            <a:endParaRPr kumimoji="0" lang="en-US"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intellect and respecting the </a:t>
            </a:r>
            <a:endParaRPr kumimoji="0" lang="en-US"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intellectual property of others? </a:t>
            </a:r>
            <a:endParaRPr kumimoji="0" lang="en-US"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rgbClr val="FF0000"/>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FF0000"/>
                </a:solidFill>
                <a:effectLst/>
                <a:latin typeface="+mj-lt"/>
                <a:ea typeface="Calibri" pitchFamily="34" charset="0"/>
                <a:cs typeface="Times New Roman" pitchFamily="18" charset="0"/>
              </a:rPr>
              <a:t>What does it mean to be principled?</a:t>
            </a:r>
            <a:endParaRPr kumimoji="0" lang="en-US"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1" i="0" u="none" strike="noStrike" cap="none" normalizeH="0" baseline="0" dirty="0" smtClean="0">
              <a:ln>
                <a:noFill/>
              </a:ln>
              <a:solidFill>
                <a:srgbClr val="1F497D"/>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1F497D"/>
                </a:solidFill>
                <a:effectLst/>
                <a:latin typeface="+mj-lt"/>
                <a:ea typeface="Calibri" pitchFamily="34" charset="0"/>
                <a:cs typeface="Times New Roman" pitchFamily="18" charset="0"/>
              </a:rPr>
              <a:t>How can I maintain my integrity as an MYP student when conducting my research?</a:t>
            </a:r>
            <a:endParaRPr kumimoji="0" lang="en-US"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I want to be responsible for what I write and</a:t>
            </a:r>
            <a:r>
              <a:rPr kumimoji="0" lang="en-US"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how I write it-does referencing others’ work mean mine isn’t as valuable?</a:t>
            </a:r>
            <a:endParaRPr kumimoji="0" lang="en-US"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2048803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MYP PROJECTS</a:t>
            </a:r>
            <a:endParaRPr lang="en-US" b="1" dirty="0"/>
          </a:p>
        </p:txBody>
      </p:sp>
      <p:sp>
        <p:nvSpPr>
          <p:cNvPr id="3" name="Content Placeholder 2"/>
          <p:cNvSpPr>
            <a:spLocks noGrp="1"/>
          </p:cNvSpPr>
          <p:nvPr>
            <p:ph idx="1"/>
          </p:nvPr>
        </p:nvSpPr>
        <p:spPr>
          <a:xfrm>
            <a:off x="822960" y="1100628"/>
            <a:ext cx="7520940" cy="4766772"/>
          </a:xfrm>
        </p:spPr>
        <p:txBody>
          <a:bodyPr>
            <a:noAutofit/>
          </a:bodyPr>
          <a:lstStyle/>
          <a:p>
            <a:r>
              <a:rPr lang="en-US" sz="2400" dirty="0" smtClean="0"/>
              <a:t>The Personal Project</a:t>
            </a:r>
          </a:p>
          <a:p>
            <a:r>
              <a:rPr lang="en-US" sz="2400" b="0" dirty="0" smtClean="0"/>
              <a:t>The </a:t>
            </a:r>
            <a:r>
              <a:rPr lang="en-US" sz="2400" b="0" dirty="0"/>
              <a:t>personal project encourages students to </a:t>
            </a:r>
            <a:r>
              <a:rPr lang="en-US" sz="2400" dirty="0" smtClean="0"/>
              <a:t>practice </a:t>
            </a:r>
            <a:r>
              <a:rPr lang="en-US" sz="2400" dirty="0"/>
              <a:t>and strengthen their approaches to learning (ATL) </a:t>
            </a:r>
            <a:r>
              <a:rPr lang="en-US" sz="2400" dirty="0" smtClean="0"/>
              <a:t>skills</a:t>
            </a:r>
            <a:r>
              <a:rPr lang="en-US" sz="2400" dirty="0"/>
              <a:t>, </a:t>
            </a:r>
            <a:r>
              <a:rPr lang="en-US" sz="2400" b="0" dirty="0"/>
              <a:t>to consolidate prior and subject-specific learning, and to develop an area of personal interest. </a:t>
            </a:r>
            <a:endParaRPr lang="en-US" sz="2400" b="0" dirty="0" smtClean="0"/>
          </a:p>
          <a:p>
            <a:endParaRPr lang="en-US" sz="2400" b="0" dirty="0" smtClean="0"/>
          </a:p>
          <a:p>
            <a:r>
              <a:rPr lang="en-US" sz="2400" b="0" dirty="0" smtClean="0"/>
              <a:t>The personal </a:t>
            </a:r>
            <a:r>
              <a:rPr lang="en-US" sz="2400" b="0" dirty="0"/>
              <a:t>project provides an </a:t>
            </a:r>
            <a:r>
              <a:rPr lang="en-US" sz="2400" b="0" dirty="0" smtClean="0"/>
              <a:t>opportunity </a:t>
            </a:r>
            <a:r>
              <a:rPr lang="en-US" sz="2400" b="0" dirty="0"/>
              <a:t>for students to produce a truly personal and often </a:t>
            </a:r>
            <a:r>
              <a:rPr lang="en-US" sz="2400" b="0" dirty="0" smtClean="0"/>
              <a:t>creative </a:t>
            </a:r>
            <a:r>
              <a:rPr lang="en-US" sz="2400" b="0" dirty="0"/>
              <a:t>product/outcome and to </a:t>
            </a:r>
            <a:r>
              <a:rPr lang="en-US" sz="2400" dirty="0"/>
              <a:t>demonstrate a consolidation of their learning in the MYP. </a:t>
            </a:r>
            <a:endParaRPr lang="en-US" sz="2400" dirty="0" smtClean="0"/>
          </a:p>
        </p:txBody>
      </p:sp>
    </p:spTree>
    <p:extLst>
      <p:ext uri="{BB962C8B-B14F-4D97-AF65-F5344CB8AC3E}">
        <p14:creationId xmlns:p14="http://schemas.microsoft.com/office/powerpoint/2010/main" val="1712153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05188"/>
            <a:ext cx="19050" cy="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526"/>
            <a:ext cx="9162381" cy="687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7" y="0"/>
            <a:ext cx="9339398"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descr="http://img2.imagesbn.com/images/13710000/137197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1828800" cy="279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713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 y="0"/>
            <a:ext cx="9144000" cy="686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48400" y="5181600"/>
            <a:ext cx="2438400" cy="5217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905291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05000"/>
            <a:ext cx="8686800" cy="2246769"/>
          </a:xfrm>
          <a:prstGeom prst="rect">
            <a:avLst/>
          </a:prstGeom>
        </p:spPr>
        <p:txBody>
          <a:bodyPr wrap="square">
            <a:spAutoFit/>
          </a:bodyPr>
          <a:lstStyle/>
          <a:p>
            <a:pPr algn="ctr"/>
            <a:r>
              <a:rPr lang="en-US" sz="3500" b="1" dirty="0" smtClean="0"/>
              <a:t>Where to find the handbook and extra information</a:t>
            </a:r>
          </a:p>
          <a:p>
            <a:pPr algn="ctr"/>
            <a:endParaRPr lang="en-US" sz="3500" dirty="0" smtClean="0"/>
          </a:p>
          <a:p>
            <a:r>
              <a:rPr lang="en-US" sz="3500" dirty="0" smtClean="0"/>
              <a:t>http</a:t>
            </a:r>
            <a:r>
              <a:rPr lang="en-US" sz="3500" dirty="0"/>
              <a:t>://</a:t>
            </a:r>
            <a:r>
              <a:rPr lang="en-US" sz="3500" dirty="0" smtClean="0"/>
              <a:t>newschoolpersonalproject.weebly.com</a:t>
            </a:r>
            <a:endParaRPr lang="en-US" sz="3500" dirty="0"/>
          </a:p>
        </p:txBody>
      </p:sp>
    </p:spTree>
    <p:extLst>
      <p:ext uri="{BB962C8B-B14F-4D97-AF65-F5344CB8AC3E}">
        <p14:creationId xmlns:p14="http://schemas.microsoft.com/office/powerpoint/2010/main" val="378159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MYP </a:t>
            </a:r>
            <a:r>
              <a:rPr lang="en-US" dirty="0" smtClean="0"/>
              <a:t>PROJECTS 2</a:t>
            </a:r>
            <a:endParaRPr lang="en-US" dirty="0"/>
          </a:p>
        </p:txBody>
      </p:sp>
      <p:sp>
        <p:nvSpPr>
          <p:cNvPr id="3" name="Content Placeholder 2"/>
          <p:cNvSpPr>
            <a:spLocks noGrp="1"/>
          </p:cNvSpPr>
          <p:nvPr>
            <p:ph idx="1"/>
          </p:nvPr>
        </p:nvSpPr>
        <p:spPr>
          <a:xfrm>
            <a:off x="822960" y="1100628"/>
            <a:ext cx="7520940" cy="4080972"/>
          </a:xfrm>
        </p:spPr>
        <p:txBody>
          <a:bodyPr>
            <a:normAutofit fontScale="85000" lnSpcReduction="20000"/>
          </a:bodyPr>
          <a:lstStyle/>
          <a:p>
            <a:endParaRPr lang="en-US" b="0" dirty="0" smtClean="0"/>
          </a:p>
          <a:p>
            <a:r>
              <a:rPr lang="en-US" sz="2800" b="0" dirty="0" smtClean="0"/>
              <a:t>The </a:t>
            </a:r>
            <a:r>
              <a:rPr lang="en-US" sz="2800" b="0" dirty="0"/>
              <a:t>project offers </a:t>
            </a:r>
            <a:r>
              <a:rPr lang="en-US" sz="2800" dirty="0"/>
              <a:t>many opportunities for differentiation of learning and expression </a:t>
            </a:r>
            <a:r>
              <a:rPr lang="en-US" sz="2800" b="0" dirty="0"/>
              <a:t>according to students’ individual needs. </a:t>
            </a:r>
          </a:p>
          <a:p>
            <a:endParaRPr lang="en-US" sz="2800" b="0" dirty="0" smtClean="0"/>
          </a:p>
          <a:p>
            <a:r>
              <a:rPr lang="en-US" sz="2800" b="0" dirty="0" smtClean="0"/>
              <a:t>MYP </a:t>
            </a:r>
            <a:r>
              <a:rPr lang="en-US" sz="2800" b="0" dirty="0"/>
              <a:t>projects are student-centered and age-appropriate, and they enable students to engage in </a:t>
            </a:r>
            <a:r>
              <a:rPr lang="en-US" sz="2800" dirty="0"/>
              <a:t>practical explorations through a cycle of inquiry, action and reflection</a:t>
            </a:r>
            <a:r>
              <a:rPr lang="en-US" sz="2800" b="0" dirty="0"/>
              <a:t>. skills, to consolidate prior and subject-specific learning, and to develop an area of personal </a:t>
            </a:r>
            <a:r>
              <a:rPr lang="en-US" sz="2800" b="0" dirty="0" smtClean="0"/>
              <a:t>interest.</a:t>
            </a:r>
            <a:endParaRPr lang="en-US" sz="2800" b="0" dirty="0"/>
          </a:p>
          <a:p>
            <a:r>
              <a:rPr lang="en-US" sz="1800" b="0" dirty="0"/>
              <a:t> </a:t>
            </a:r>
            <a:endParaRPr lang="en-US" b="0" dirty="0"/>
          </a:p>
          <a:p>
            <a:endParaRPr lang="en-US" dirty="0"/>
          </a:p>
        </p:txBody>
      </p:sp>
    </p:spTree>
    <p:extLst>
      <p:ext uri="{BB962C8B-B14F-4D97-AF65-F5344CB8AC3E}">
        <p14:creationId xmlns:p14="http://schemas.microsoft.com/office/powerpoint/2010/main" val="2601676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a:t>
            </a:r>
            <a:r>
              <a:rPr lang="en-US" dirty="0"/>
              <a:t>Personal Project is…</a:t>
            </a:r>
          </a:p>
        </p:txBody>
      </p:sp>
      <p:sp>
        <p:nvSpPr>
          <p:cNvPr id="3" name="Content Placeholder 2"/>
          <p:cNvSpPr>
            <a:spLocks noGrp="1"/>
          </p:cNvSpPr>
          <p:nvPr>
            <p:ph idx="1"/>
          </p:nvPr>
        </p:nvSpPr>
        <p:spPr>
          <a:xfrm>
            <a:off x="822960" y="1100628"/>
            <a:ext cx="7520940" cy="3852372"/>
          </a:xfrm>
        </p:spPr>
        <p:txBody>
          <a:bodyPr/>
          <a:lstStyle/>
          <a:p>
            <a:pPr>
              <a:buFont typeface="Wingdings" pitchFamily="2" charset="2"/>
              <a:buChar char="v"/>
            </a:pPr>
            <a:r>
              <a:rPr lang="en-US" sz="2400" dirty="0"/>
              <a:t>A personal inquiry into issues relevant to the student</a:t>
            </a:r>
          </a:p>
          <a:p>
            <a:pPr>
              <a:buFont typeface="Wingdings" pitchFamily="2" charset="2"/>
              <a:buChar char="v"/>
            </a:pPr>
            <a:endParaRPr lang="en-US" sz="2400" dirty="0" smtClean="0">
              <a:solidFill>
                <a:schemeClr val="accent2">
                  <a:lumMod val="75000"/>
                </a:schemeClr>
              </a:solidFill>
            </a:endParaRPr>
          </a:p>
          <a:p>
            <a:pPr>
              <a:buFont typeface="Wingdings" pitchFamily="2" charset="2"/>
              <a:buChar char="v"/>
            </a:pPr>
            <a:r>
              <a:rPr lang="en-US" sz="2400" dirty="0" smtClean="0">
                <a:solidFill>
                  <a:schemeClr val="accent2">
                    <a:lumMod val="75000"/>
                  </a:schemeClr>
                </a:solidFill>
              </a:rPr>
              <a:t>A </a:t>
            </a:r>
            <a:r>
              <a:rPr lang="en-US" sz="2400" dirty="0">
                <a:solidFill>
                  <a:schemeClr val="accent2">
                    <a:lumMod val="75000"/>
                  </a:schemeClr>
                </a:solidFill>
              </a:rPr>
              <a:t>demonstration of the skills, attitudes and knowledge acquired during their time in the MYP – a culminating activity</a:t>
            </a:r>
          </a:p>
          <a:p>
            <a:pPr>
              <a:buFont typeface="Wingdings" pitchFamily="2" charset="2"/>
              <a:buChar char="v"/>
            </a:pPr>
            <a:endParaRPr lang="en-US" sz="2400" dirty="0" smtClean="0"/>
          </a:p>
          <a:p>
            <a:pPr>
              <a:buFont typeface="Wingdings" pitchFamily="2" charset="2"/>
              <a:buChar char="v"/>
            </a:pPr>
            <a:r>
              <a:rPr lang="en-US" sz="2400" dirty="0" smtClean="0"/>
              <a:t>An </a:t>
            </a:r>
            <a:r>
              <a:rPr lang="en-US" sz="2400" dirty="0"/>
              <a:t>opportunity to discover new strengths and develop characteristics of the Learner </a:t>
            </a:r>
            <a:r>
              <a:rPr lang="en-US" sz="2400" dirty="0" smtClean="0"/>
              <a:t>Profile </a:t>
            </a:r>
            <a:endParaRPr lang="en-US" dirty="0"/>
          </a:p>
        </p:txBody>
      </p:sp>
    </p:spTree>
    <p:extLst>
      <p:ext uri="{BB962C8B-B14F-4D97-AF65-F5344CB8AC3E}">
        <p14:creationId xmlns:p14="http://schemas.microsoft.com/office/powerpoint/2010/main" val="1833192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381000"/>
            <a:ext cx="8534400" cy="5509200"/>
          </a:xfrm>
          <a:prstGeom prst="rect">
            <a:avLst/>
          </a:prstGeom>
        </p:spPr>
        <p:txBody>
          <a:bodyPr wrap="square">
            <a:spAutoFit/>
          </a:bodyPr>
          <a:lstStyle/>
          <a:p>
            <a:r>
              <a:rPr lang="en-US" sz="3200" dirty="0" smtClean="0">
                <a:solidFill>
                  <a:srgbClr val="000000"/>
                </a:solidFill>
              </a:rPr>
              <a:t>                    </a:t>
            </a:r>
            <a:r>
              <a:rPr lang="en-US" sz="3200" b="1" dirty="0" smtClean="0">
                <a:solidFill>
                  <a:srgbClr val="000000"/>
                </a:solidFill>
              </a:rPr>
              <a:t>EXPECTATIONS</a:t>
            </a:r>
          </a:p>
          <a:p>
            <a:r>
              <a:rPr lang="en-US" sz="3200" dirty="0" smtClean="0">
                <a:solidFill>
                  <a:srgbClr val="000000"/>
                </a:solidFill>
              </a:rPr>
              <a:t>Your child </a:t>
            </a:r>
            <a:r>
              <a:rPr lang="en-US" sz="3200" b="1" dirty="0" smtClean="0">
                <a:solidFill>
                  <a:srgbClr val="000000"/>
                </a:solidFill>
              </a:rPr>
              <a:t>is </a:t>
            </a:r>
            <a:r>
              <a:rPr lang="en-US" sz="3200" b="1" dirty="0">
                <a:solidFill>
                  <a:srgbClr val="000000"/>
                </a:solidFill>
              </a:rPr>
              <a:t>expected to</a:t>
            </a:r>
            <a:r>
              <a:rPr lang="en-US" sz="3200" dirty="0">
                <a:solidFill>
                  <a:srgbClr val="000000"/>
                </a:solidFill>
              </a:rPr>
              <a:t>:</a:t>
            </a:r>
          </a:p>
          <a:p>
            <a:r>
              <a:rPr lang="en-US" sz="3200" dirty="0">
                <a:solidFill>
                  <a:srgbClr val="000000"/>
                </a:solidFill>
              </a:rPr>
              <a:t>• </a:t>
            </a:r>
            <a:r>
              <a:rPr lang="en-US" sz="3200" dirty="0">
                <a:solidFill>
                  <a:srgbClr val="C00000"/>
                </a:solidFill>
              </a:rPr>
              <a:t>document his or her process</a:t>
            </a:r>
          </a:p>
          <a:p>
            <a:r>
              <a:rPr lang="en-US" sz="3200" dirty="0">
                <a:solidFill>
                  <a:srgbClr val="000000"/>
                </a:solidFill>
              </a:rPr>
              <a:t>• select a topic of personal interest</a:t>
            </a:r>
          </a:p>
          <a:p>
            <a:r>
              <a:rPr lang="en-US" sz="3200" dirty="0">
                <a:solidFill>
                  <a:srgbClr val="000000"/>
                </a:solidFill>
              </a:rPr>
              <a:t>• </a:t>
            </a:r>
            <a:r>
              <a:rPr lang="en-US" sz="3200" dirty="0">
                <a:solidFill>
                  <a:srgbClr val="08A1D9">
                    <a:lumMod val="75000"/>
                  </a:srgbClr>
                </a:solidFill>
              </a:rPr>
              <a:t>focus the </a:t>
            </a:r>
            <a:r>
              <a:rPr lang="en-US" sz="3200" dirty="0" smtClean="0">
                <a:solidFill>
                  <a:srgbClr val="08A1D9">
                    <a:lumMod val="75000"/>
                  </a:srgbClr>
                </a:solidFill>
              </a:rPr>
              <a:t>Personal Project </a:t>
            </a:r>
            <a:r>
              <a:rPr lang="en-US" sz="3200" dirty="0">
                <a:solidFill>
                  <a:srgbClr val="08A1D9">
                    <a:lumMod val="75000"/>
                  </a:srgbClr>
                </a:solidFill>
              </a:rPr>
              <a:t>through an area of interaction</a:t>
            </a:r>
          </a:p>
          <a:p>
            <a:r>
              <a:rPr lang="en-US" sz="3200" dirty="0">
                <a:solidFill>
                  <a:srgbClr val="000000"/>
                </a:solidFill>
              </a:rPr>
              <a:t>• structure the </a:t>
            </a:r>
            <a:r>
              <a:rPr lang="en-US" sz="3200" dirty="0" smtClean="0">
                <a:solidFill>
                  <a:srgbClr val="000000"/>
                </a:solidFill>
              </a:rPr>
              <a:t>Personal Project </a:t>
            </a:r>
            <a:r>
              <a:rPr lang="en-US" sz="3200" dirty="0">
                <a:solidFill>
                  <a:srgbClr val="000000"/>
                </a:solidFill>
              </a:rPr>
              <a:t>report according to the information provided </a:t>
            </a:r>
            <a:endParaRPr lang="en-US" sz="3200" dirty="0" smtClean="0">
              <a:solidFill>
                <a:srgbClr val="000000"/>
              </a:solidFill>
            </a:endParaRPr>
          </a:p>
          <a:p>
            <a:r>
              <a:rPr lang="en-US" sz="3200" dirty="0" smtClean="0">
                <a:solidFill>
                  <a:srgbClr val="000000"/>
                </a:solidFill>
              </a:rPr>
              <a:t>• </a:t>
            </a:r>
            <a:r>
              <a:rPr lang="en-US" sz="3200" dirty="0">
                <a:solidFill>
                  <a:srgbClr val="C00000"/>
                </a:solidFill>
              </a:rPr>
              <a:t>respect word or time limits for the report</a:t>
            </a:r>
          </a:p>
          <a:p>
            <a:r>
              <a:rPr lang="en-US" sz="3200" dirty="0">
                <a:solidFill>
                  <a:srgbClr val="000000"/>
                </a:solidFill>
              </a:rPr>
              <a:t>• fulfill ethical and academic honesty requirements established by the school</a:t>
            </a:r>
            <a:r>
              <a:rPr lang="en-US" sz="3200" dirty="0" smtClean="0">
                <a:solidFill>
                  <a:srgbClr val="000000"/>
                </a:solidFill>
              </a:rPr>
              <a:t>.</a:t>
            </a:r>
            <a:endParaRPr lang="en-US" sz="3200" dirty="0">
              <a:solidFill>
                <a:srgbClr val="000000"/>
              </a:solidFill>
            </a:endParaRPr>
          </a:p>
        </p:txBody>
      </p:sp>
    </p:spTree>
    <p:extLst>
      <p:ext uri="{BB962C8B-B14F-4D97-AF65-F5344CB8AC3E}">
        <p14:creationId xmlns:p14="http://schemas.microsoft.com/office/powerpoint/2010/main" val="57447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animEffect transition="in" filter="fade">
                                      <p:cBhvr>
                                        <p:cTn id="14" dur="1000"/>
                                        <p:tgtEl>
                                          <p:spTgt spid="10">
                                            <p:txEl>
                                              <p:pRg st="3" end="3"/>
                                            </p:txEl>
                                          </p:spTgt>
                                        </p:tgtEl>
                                      </p:cBhvr>
                                    </p:animEffect>
                                    <p:anim calcmode="lin" valueType="num">
                                      <p:cBhvr>
                                        <p:cTn id="1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fade">
                                      <p:cBhvr>
                                        <p:cTn id="28" dur="1000"/>
                                        <p:tgtEl>
                                          <p:spTgt spid="10">
                                            <p:txEl>
                                              <p:pRg st="5" end="5"/>
                                            </p:txEl>
                                          </p:spTgt>
                                        </p:tgtEl>
                                      </p:cBhvr>
                                    </p:animEffect>
                                    <p:anim calcmode="lin" valueType="num">
                                      <p:cBhvr>
                                        <p:cTn id="2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1000"/>
                                        <p:tgtEl>
                                          <p:spTgt spid="10">
                                            <p:txEl>
                                              <p:pRg st="6" end="6"/>
                                            </p:txEl>
                                          </p:spTgt>
                                        </p:tgtEl>
                                      </p:cBhvr>
                                    </p:animEffect>
                                    <p:anim calcmode="lin" valueType="num">
                                      <p:cBhvr>
                                        <p:cTn id="36"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1000"/>
                                        <p:tgtEl>
                                          <p:spTgt spid="10">
                                            <p:txEl>
                                              <p:pRg st="7" end="7"/>
                                            </p:txEl>
                                          </p:spTgt>
                                        </p:tgtEl>
                                      </p:cBhvr>
                                    </p:animEffect>
                                    <p:anim calcmode="lin" valueType="num">
                                      <p:cBhvr>
                                        <p:cTn id="4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Aims of the Personal Project</a:t>
            </a:r>
            <a:endParaRPr lang="en-US" dirty="0"/>
          </a:p>
        </p:txBody>
      </p:sp>
      <p:sp>
        <p:nvSpPr>
          <p:cNvPr id="3" name="Content Placeholder 2"/>
          <p:cNvSpPr>
            <a:spLocks noGrp="1"/>
          </p:cNvSpPr>
          <p:nvPr>
            <p:ph idx="1"/>
          </p:nvPr>
        </p:nvSpPr>
        <p:spPr>
          <a:xfrm>
            <a:off x="914400" y="914400"/>
            <a:ext cx="7520940" cy="3884649"/>
          </a:xfrm>
        </p:spPr>
        <p:txBody>
          <a:bodyPr>
            <a:noAutofit/>
          </a:bodyPr>
          <a:lstStyle/>
          <a:p>
            <a:pPr algn="just"/>
            <a:r>
              <a:rPr lang="en-US" sz="2000" b="0" dirty="0">
                <a:solidFill>
                  <a:srgbClr val="000000"/>
                </a:solidFill>
                <a:latin typeface="+mj-lt"/>
              </a:rPr>
              <a:t>The aims of the MYP projects are to encourage and enable students to: </a:t>
            </a:r>
          </a:p>
          <a:p>
            <a:pPr marL="457200" indent="-457200">
              <a:buFont typeface="Arial" pitchFamily="34" charset="0"/>
              <a:buChar char="•"/>
            </a:pPr>
            <a:r>
              <a:rPr lang="en-US" sz="2000" b="0" dirty="0">
                <a:solidFill>
                  <a:srgbClr val="000000"/>
                </a:solidFill>
                <a:latin typeface="+mj-lt"/>
              </a:rPr>
              <a:t>participate in a sustained, self-directed inquiry within a global context </a:t>
            </a:r>
          </a:p>
          <a:p>
            <a:pPr marL="457200" indent="-457200">
              <a:buFont typeface="Arial" pitchFamily="34" charset="0"/>
              <a:buChar char="•"/>
            </a:pPr>
            <a:r>
              <a:rPr lang="en-US" sz="2000" b="0" dirty="0">
                <a:solidFill>
                  <a:srgbClr val="000000"/>
                </a:solidFill>
                <a:latin typeface="+mj-lt"/>
              </a:rPr>
              <a:t>generate creative new insights and develop deeper understandings through in-depth investigation </a:t>
            </a:r>
          </a:p>
          <a:p>
            <a:pPr marL="457200" indent="-457200">
              <a:buFont typeface="Arial" pitchFamily="34" charset="0"/>
              <a:buChar char="•"/>
            </a:pPr>
            <a:r>
              <a:rPr lang="en-US" sz="2000" b="0" dirty="0">
                <a:solidFill>
                  <a:srgbClr val="000000"/>
                </a:solidFill>
                <a:latin typeface="+mj-lt"/>
              </a:rPr>
              <a:t>demonstrate the skills, attitudes and knowledge required to complete a project over an extended period of time </a:t>
            </a:r>
          </a:p>
          <a:p>
            <a:pPr marL="457200" indent="-457200">
              <a:buFont typeface="Arial" pitchFamily="34" charset="0"/>
              <a:buChar char="•"/>
            </a:pPr>
            <a:r>
              <a:rPr lang="en-US" sz="2000" b="0" dirty="0">
                <a:solidFill>
                  <a:srgbClr val="000000"/>
                </a:solidFill>
                <a:latin typeface="+mj-lt"/>
              </a:rPr>
              <a:t>communicate effectively in a variety of situations </a:t>
            </a:r>
          </a:p>
          <a:p>
            <a:pPr marL="457200" indent="-457200">
              <a:buFont typeface="Arial" pitchFamily="34" charset="0"/>
              <a:buChar char="•"/>
            </a:pPr>
            <a:r>
              <a:rPr lang="en-US" sz="2000" b="0" dirty="0">
                <a:solidFill>
                  <a:srgbClr val="000000"/>
                </a:solidFill>
                <a:latin typeface="+mj-lt"/>
              </a:rPr>
              <a:t>demonstrate responsible action through, or as a result of, learning </a:t>
            </a:r>
          </a:p>
          <a:p>
            <a:pPr marL="457200" indent="-457200">
              <a:buFont typeface="Arial" pitchFamily="34" charset="0"/>
              <a:buChar char="•"/>
            </a:pPr>
            <a:r>
              <a:rPr lang="en-US" sz="2000" b="0" dirty="0">
                <a:solidFill>
                  <a:srgbClr val="000000"/>
                </a:solidFill>
                <a:latin typeface="+mj-lt"/>
              </a:rPr>
              <a:t>appreciate the process of learning and take pride in their accomplishments</a:t>
            </a:r>
            <a:r>
              <a:rPr lang="en-US" sz="2000" b="0" dirty="0" smtClean="0">
                <a:solidFill>
                  <a:srgbClr val="000000"/>
                </a:solidFill>
                <a:latin typeface="+mj-lt"/>
              </a:rPr>
              <a:t>.</a:t>
            </a:r>
            <a:endParaRPr lang="en-US" sz="2000" b="0" dirty="0">
              <a:solidFill>
                <a:srgbClr val="000000"/>
              </a:solidFill>
              <a:latin typeface="+mj-lt"/>
            </a:endParaRPr>
          </a:p>
        </p:txBody>
      </p:sp>
    </p:spTree>
    <p:extLst>
      <p:ext uri="{BB962C8B-B14F-4D97-AF65-F5344CB8AC3E}">
        <p14:creationId xmlns:p14="http://schemas.microsoft.com/office/powerpoint/2010/main" val="195744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personal project objectives 1</a:t>
            </a:r>
            <a:endParaRPr lang="en-US" dirty="0"/>
          </a:p>
        </p:txBody>
      </p:sp>
      <p:sp>
        <p:nvSpPr>
          <p:cNvPr id="3" name="Rectangle 2"/>
          <p:cNvSpPr/>
          <p:nvPr/>
        </p:nvSpPr>
        <p:spPr>
          <a:xfrm>
            <a:off x="533400" y="1295400"/>
            <a:ext cx="8305800" cy="3970318"/>
          </a:xfrm>
          <a:prstGeom prst="rect">
            <a:avLst/>
          </a:prstGeom>
        </p:spPr>
        <p:txBody>
          <a:bodyPr wrap="square">
            <a:spAutoFit/>
          </a:bodyPr>
          <a:lstStyle/>
          <a:p>
            <a:r>
              <a:rPr lang="en-US" sz="2800" b="1" dirty="0"/>
              <a:t>Objectives</a:t>
            </a:r>
          </a:p>
          <a:p>
            <a:r>
              <a:rPr lang="en-US" sz="2800" dirty="0"/>
              <a:t>The objectives of the Personal Project state the specific targets that are set for learning. </a:t>
            </a:r>
          </a:p>
          <a:p>
            <a:endParaRPr lang="en-US" sz="2800" dirty="0"/>
          </a:p>
          <a:p>
            <a:r>
              <a:rPr lang="en-US" sz="2800" dirty="0"/>
              <a:t>They define what </a:t>
            </a:r>
            <a:r>
              <a:rPr lang="en-US" sz="2800" dirty="0" smtClean="0"/>
              <a:t>each </a:t>
            </a:r>
            <a:r>
              <a:rPr lang="en-US" sz="2800" dirty="0"/>
              <a:t>child will accomplish as a result of completing the Personal Project.</a:t>
            </a:r>
          </a:p>
          <a:p>
            <a:endParaRPr lang="en-US" sz="2800" b="1" dirty="0"/>
          </a:p>
          <a:p>
            <a:r>
              <a:rPr lang="en-US" sz="2800" b="1" dirty="0"/>
              <a:t>These objectives relate directly to the assessment criteria</a:t>
            </a:r>
            <a:r>
              <a:rPr lang="en-US" b="1" dirty="0"/>
              <a:t>. </a:t>
            </a:r>
          </a:p>
        </p:txBody>
      </p:sp>
    </p:spTree>
    <p:extLst>
      <p:ext uri="{BB962C8B-B14F-4D97-AF65-F5344CB8AC3E}">
        <p14:creationId xmlns:p14="http://schemas.microsoft.com/office/powerpoint/2010/main" val="122095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929640"/>
          </a:xfrm>
        </p:spPr>
        <p:txBody>
          <a:bodyPr/>
          <a:lstStyle/>
          <a:p>
            <a:pPr algn="ctr"/>
            <a:r>
              <a:rPr lang="en-US" sz="4400" b="1" dirty="0" smtClean="0">
                <a:latin typeface="AR DARLING" pitchFamily="2" charset="0"/>
              </a:rPr>
              <a:t>THREE COMPONENTS of the personal project</a:t>
            </a:r>
            <a:endParaRPr lang="en-US" sz="4400" b="1" dirty="0">
              <a:latin typeface="AR DARLING" pitchFamily="2" charset="0"/>
            </a:endParaRPr>
          </a:p>
        </p:txBody>
      </p:sp>
      <p:sp>
        <p:nvSpPr>
          <p:cNvPr id="3" name="Content Placeholder 2"/>
          <p:cNvSpPr>
            <a:spLocks noGrp="1"/>
          </p:cNvSpPr>
          <p:nvPr>
            <p:ph idx="1"/>
          </p:nvPr>
        </p:nvSpPr>
        <p:spPr>
          <a:xfrm>
            <a:off x="914400" y="1676400"/>
            <a:ext cx="7924800" cy="3579849"/>
          </a:xfrm>
        </p:spPr>
        <p:txBody>
          <a:bodyPr>
            <a:normAutofit fontScale="92500" lnSpcReduction="10000"/>
          </a:bodyPr>
          <a:lstStyle/>
          <a:p>
            <a:pPr>
              <a:buAutoNum type="arabicPeriod"/>
            </a:pPr>
            <a:r>
              <a:rPr lang="en-US" sz="3200" dirty="0" smtClean="0">
                <a:solidFill>
                  <a:schemeClr val="accent2">
                    <a:lumMod val="75000"/>
                  </a:schemeClr>
                </a:solidFill>
              </a:rPr>
              <a:t>Focus on a topic leading towards a product/outcome…</a:t>
            </a:r>
            <a:r>
              <a:rPr lang="en-US" sz="2400" dirty="0" smtClean="0"/>
              <a:t>seen in the presentation/report</a:t>
            </a:r>
          </a:p>
          <a:p>
            <a:pPr>
              <a:buAutoNum type="arabicPeriod"/>
            </a:pPr>
            <a:endParaRPr lang="en-US" sz="3200" dirty="0" smtClean="0"/>
          </a:p>
          <a:p>
            <a:pPr>
              <a:buAutoNum type="arabicPeriod"/>
            </a:pPr>
            <a:r>
              <a:rPr lang="en-US" sz="3200" dirty="0" smtClean="0"/>
              <a:t>The </a:t>
            </a:r>
            <a:r>
              <a:rPr lang="en-US" sz="3200" dirty="0"/>
              <a:t>P</a:t>
            </a:r>
            <a:r>
              <a:rPr lang="en-US" sz="3200" dirty="0" smtClean="0"/>
              <a:t>rocess Journal…</a:t>
            </a:r>
            <a:r>
              <a:rPr lang="en-US" sz="2400" dirty="0" smtClean="0"/>
              <a:t>a selection of extracts in the appendices of the report</a:t>
            </a:r>
            <a:endParaRPr lang="en-US" sz="2400" b="0" dirty="0" smtClean="0"/>
          </a:p>
          <a:p>
            <a:pPr>
              <a:buAutoNum type="arabicPeriod"/>
            </a:pPr>
            <a:endParaRPr lang="en-US" sz="3200" dirty="0" smtClean="0">
              <a:solidFill>
                <a:schemeClr val="accent3">
                  <a:lumMod val="75000"/>
                </a:schemeClr>
              </a:solidFill>
            </a:endParaRPr>
          </a:p>
          <a:p>
            <a:pPr>
              <a:buAutoNum type="arabicPeriod"/>
            </a:pPr>
            <a:r>
              <a:rPr lang="en-US" sz="3200" dirty="0" smtClean="0">
                <a:solidFill>
                  <a:schemeClr val="accent3">
                    <a:lumMod val="75000"/>
                  </a:schemeClr>
                </a:solidFill>
              </a:rPr>
              <a:t>The Report…</a:t>
            </a:r>
            <a:r>
              <a:rPr lang="en-US" sz="2400" dirty="0" smtClean="0"/>
              <a:t>the content of the report assessed using the 4 criteria</a:t>
            </a:r>
            <a:endParaRPr lang="en-US" sz="2400" dirty="0"/>
          </a:p>
        </p:txBody>
      </p:sp>
    </p:spTree>
    <p:extLst>
      <p:ext uri="{BB962C8B-B14F-4D97-AF65-F5344CB8AC3E}">
        <p14:creationId xmlns:p14="http://schemas.microsoft.com/office/powerpoint/2010/main" val="3177881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662</TotalTime>
  <Words>1261</Words>
  <Application>Microsoft Office PowerPoint</Application>
  <PresentationFormat>On-screen Show (4:3)</PresentationFormat>
  <Paragraphs>171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Angles</vt:lpstr>
      <vt:lpstr>MYP PERSONAL PROJECT</vt:lpstr>
      <vt:lpstr>               FOCUS</vt:lpstr>
      <vt:lpstr>                       MYP PROJECTS</vt:lpstr>
      <vt:lpstr>MYP PROJECTS 2</vt:lpstr>
      <vt:lpstr> The Personal Project is…</vt:lpstr>
      <vt:lpstr>PowerPoint Presentation</vt:lpstr>
      <vt:lpstr>            Aims of the Personal Project</vt:lpstr>
      <vt:lpstr>          personal project objectives 1</vt:lpstr>
      <vt:lpstr>THREE COMPONENTS of the personal project</vt:lpstr>
      <vt:lpstr>PowerPoint Presentation</vt:lpstr>
      <vt:lpstr>Key Components of the Personal project</vt:lpstr>
      <vt:lpstr>PowerPoint Presentation</vt:lpstr>
      <vt:lpstr>PowerPoint Presentation</vt:lpstr>
      <vt:lpstr>Global Contexts and the  Personal Project</vt:lpstr>
      <vt:lpstr>PowerPoint Presentation</vt:lpstr>
      <vt:lpstr>        Approaches to learning</vt:lpstr>
      <vt:lpstr>PowerPoint Presentation</vt:lpstr>
      <vt:lpstr>THE PROCESS JOURNAL</vt:lpstr>
      <vt:lpstr>THE PRODUCT OR OUTCOME</vt:lpstr>
      <vt:lpstr>THE REPORT </vt:lpstr>
      <vt:lpstr>     </vt:lpstr>
      <vt:lpstr> REMINDER to students</vt:lpstr>
      <vt:lpstr>               ASSESSMENT CRITERIA</vt:lpstr>
      <vt:lpstr>PowerPoint Presentation</vt:lpstr>
      <vt:lpstr>                SUPERVISOR’S ROLE</vt:lpstr>
      <vt:lpstr>            The Role of the Librarian</vt:lpstr>
      <vt:lpstr>MYP 5 THIS YEAR</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MYP PERSONAL PROJECT</dc:title>
  <dc:creator>Owner</dc:creator>
  <cp:lastModifiedBy>mamos</cp:lastModifiedBy>
  <cp:revision>73</cp:revision>
  <dcterms:created xsi:type="dcterms:W3CDTF">2012-09-03T17:05:14Z</dcterms:created>
  <dcterms:modified xsi:type="dcterms:W3CDTF">2014-10-12T13:59:46Z</dcterms:modified>
</cp:coreProperties>
</file>